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648" r:id="rId5"/>
  </p:sldMasterIdLst>
  <p:notesMasterIdLst>
    <p:notesMasterId r:id="rId48"/>
  </p:notesMasterIdLst>
  <p:sldIdLst>
    <p:sldId id="257" r:id="rId6"/>
    <p:sldId id="261" r:id="rId7"/>
    <p:sldId id="262" r:id="rId8"/>
    <p:sldId id="263" r:id="rId9"/>
    <p:sldId id="264" r:id="rId10"/>
    <p:sldId id="266" r:id="rId11"/>
    <p:sldId id="267" r:id="rId12"/>
    <p:sldId id="30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3" r:id="rId23"/>
    <p:sldId id="291" r:id="rId24"/>
    <p:sldId id="292" r:id="rId25"/>
    <p:sldId id="277" r:id="rId26"/>
    <p:sldId id="278" r:id="rId27"/>
    <p:sldId id="279" r:id="rId28"/>
    <p:sldId id="30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02" r:id="rId37"/>
    <p:sldId id="303" r:id="rId38"/>
    <p:sldId id="288" r:id="rId39"/>
    <p:sldId id="294" r:id="rId40"/>
    <p:sldId id="295" r:id="rId41"/>
    <p:sldId id="296" r:id="rId42"/>
    <p:sldId id="297" r:id="rId43"/>
    <p:sldId id="298" r:id="rId44"/>
    <p:sldId id="299" r:id="rId45"/>
    <p:sldId id="280" r:id="rId46"/>
    <p:sldId id="29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B"/>
    <a:srgbClr val="115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079" autoAdjust="0"/>
  </p:normalViewPr>
  <p:slideViewPr>
    <p:cSldViewPr>
      <p:cViewPr>
        <p:scale>
          <a:sx n="62" d="100"/>
          <a:sy n="62" d="100"/>
        </p:scale>
        <p:origin x="-15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0F75C-0E01-4FE9-9ABA-0E37428BE4BC}" type="datetimeFigureOut">
              <a:rPr lang="en-GB" smtClean="0"/>
              <a:pPr/>
              <a:t>01/12/2014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1BF9B-9A04-4E68-AA83-5E0E464854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2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BF9B-9A04-4E68-AA83-5E0E464854B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If there is a history of falls/fractures this increases risk of recurrence.  People tend to fracture wrist first as quicker saving reactions, but when more frail this</a:t>
            </a:r>
            <a:r>
              <a:rPr lang="en-GB" b="1" baseline="0" dirty="0" smtClean="0"/>
              <a:t> increases chance of fracturing hip as they cannot react quickly enough to put hands out to save themselves.</a:t>
            </a:r>
          </a:p>
          <a:p>
            <a:r>
              <a:rPr lang="en-GB" b="1" baseline="0" dirty="0" smtClean="0"/>
              <a:t>Current strategies – </a:t>
            </a:r>
            <a:r>
              <a:rPr lang="en-GB" b="1" baseline="0" dirty="0" err="1" smtClean="0"/>
              <a:t>eg</a:t>
            </a:r>
            <a:r>
              <a:rPr lang="en-GB" b="1" baseline="0" dirty="0" smtClean="0"/>
              <a:t> do they get up several times a night, are they safe using toilet on their own, talk to family/nursing staff</a:t>
            </a:r>
          </a:p>
          <a:p>
            <a:r>
              <a:rPr lang="en-GB" b="1" baseline="0" dirty="0" smtClean="0"/>
              <a:t>Osteoporosis- signs to look for – height loss, curvature of spine, frail</a:t>
            </a:r>
            <a:endParaRPr lang="en-GB" b="1" dirty="0" smtClean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BF9B-9A04-4E68-AA83-5E0E464854B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69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 smtClean="0"/>
              <a:t>National guidelines – NICE say the falls risk assessment must be multifactorial as evidence</a:t>
            </a:r>
            <a:r>
              <a:rPr lang="en-GB" b="1" baseline="0" dirty="0" smtClean="0"/>
              <a:t> is that single interventions are not effective at reducing falls.</a:t>
            </a:r>
            <a:endParaRPr lang="en-GB" b="1" dirty="0" smtClean="0"/>
          </a:p>
          <a:p>
            <a:r>
              <a:rPr lang="en-GB" b="1" dirty="0" smtClean="0"/>
              <a:t>Lead into what potential risk factors could be</a:t>
            </a:r>
          </a:p>
          <a:p>
            <a:r>
              <a:rPr lang="en-GB" b="1" dirty="0" smtClean="0"/>
              <a:t>Assessing</a:t>
            </a:r>
            <a:r>
              <a:rPr lang="en-GB" b="1" baseline="0" dirty="0" smtClean="0"/>
              <a:t> and modifying the person specific risk factors can reduce falls by 50-60%.</a:t>
            </a:r>
            <a:endParaRPr lang="en-GB" b="1" dirty="0" smtClean="0"/>
          </a:p>
          <a:p>
            <a:endParaRPr lang="en-GB" dirty="0" smtClean="0"/>
          </a:p>
          <a:p>
            <a:r>
              <a:rPr lang="en-GB" dirty="0" smtClean="0"/>
              <a:t>Give example of what should be in a good falls risk assessment</a:t>
            </a:r>
            <a:endParaRPr lang="en-US" dirty="0" smtClean="0"/>
          </a:p>
          <a:p>
            <a:r>
              <a:rPr lang="en-GB" dirty="0" smtClean="0"/>
              <a:t>Lead into what potential risk factors could be</a:t>
            </a:r>
          </a:p>
          <a:p>
            <a:endParaRPr lang="en-GB" dirty="0" smtClean="0"/>
          </a:p>
          <a:p>
            <a:r>
              <a:rPr lang="en-GB" dirty="0" smtClean="0"/>
              <a:t>Give example of what should be in a good falls risk assessment</a:t>
            </a: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B826B-8C30-42C7-A8C7-006F181B447D}" type="slidenum">
              <a:rPr lang="en-GB" smtClean="0"/>
              <a:pPr eaLnBrk="1" hangingPunct="1"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FE8B14-B8FC-4A4D-815F-F7783329976E}" type="slidenum">
              <a:rPr lang="en-GB" smtClean="0"/>
              <a:pPr eaLnBrk="1" hangingPunct="1"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Get participants to shout out ideas</a:t>
            </a: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4BA2F2-A4C5-49AE-B884-4E518BDADB00}" type="slidenum">
              <a:rPr lang="en-GB" smtClean="0"/>
              <a:pPr eaLnBrk="1" hangingPunct="1"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Get participants to shout out ideas</a:t>
            </a:r>
            <a:endParaRPr lang="en-US" smtClean="0"/>
          </a:p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B04AA6-99AB-408F-BAE3-BC2927C6E1DB}" type="slidenum">
              <a:rPr lang="en-GB" smtClean="0"/>
              <a:pPr eaLnBrk="1" hangingPunct="1"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Get participants to shout out ideas</a:t>
            </a:r>
            <a:endParaRPr lang="en-US" smtClean="0"/>
          </a:p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51ACD7-37BA-46AA-AF5D-DE0DF13980C4}" type="slidenum">
              <a:rPr lang="en-GB" smtClean="0"/>
              <a:pPr eaLnBrk="1" hangingPunct="1"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Mention involving family e.g. slippers</a:t>
            </a: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0EA262-1A68-4FCF-AB5E-FDBE7FE75A9F}" type="slidenum">
              <a:rPr lang="en-GB" smtClean="0"/>
              <a:pPr eaLnBrk="1" hangingPunct="1"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MUSCLE</a:t>
            </a:r>
            <a:r>
              <a:rPr lang="en-GB" b="1" baseline="0" dirty="0" smtClean="0"/>
              <a:t> WEAKNESS/BALANCE/GAIT – possible to modify in certain individuals.  Calcium/</a:t>
            </a:r>
            <a:r>
              <a:rPr lang="en-GB" b="1" baseline="0" dirty="0" err="1" smtClean="0"/>
              <a:t>Vit</a:t>
            </a:r>
            <a:r>
              <a:rPr lang="en-GB" b="1" baseline="0" dirty="0" smtClean="0"/>
              <a:t> D has been shown to improve body sway and muscle function in elderly.  Most residents benefit from regular walks, standing activities to maintain strength, balance.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Chair exercises – improve strength, power, functional ability, flexibility, confidence.  Exercise needs to be tailored and specific so better 1:1 or small groups (</a:t>
            </a:r>
            <a:r>
              <a:rPr lang="en-GB" b="1" baseline="0" dirty="0" err="1" smtClean="0"/>
              <a:t>partic</a:t>
            </a:r>
            <a:r>
              <a:rPr lang="en-GB" b="1" baseline="0" dirty="0" smtClean="0"/>
              <a:t> for dementia)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DIZZINESS – may need investigation, check lying/standing BP. Manage hypotension with compression stockings, Fludrocortisone, resident taking their time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VISION – manage through yearly eye checks with optician – most common eye conditions AMD, cataracts, glaucoma, well lit areas for reading, good general lighting</a:t>
            </a:r>
          </a:p>
          <a:p>
            <a:r>
              <a:rPr lang="en-US" b="1" baseline="0" dirty="0" smtClean="0"/>
              <a:t>HEARING – induction loop system (communal areas), good lighting and quiet areas without TV’s, don’t avoid conversation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FEET/FOOTWEAR – manage foot problems with regular chiropodist. Reduced ROM in ankle/feet can increase risk. Footwear – </a:t>
            </a:r>
            <a:r>
              <a:rPr lang="en-US" b="1" baseline="0" dirty="0" err="1" smtClean="0"/>
              <a:t>wellfitting</a:t>
            </a:r>
            <a:r>
              <a:rPr lang="en-US" b="1" baseline="0" dirty="0" smtClean="0"/>
              <a:t>, supportive shoes or slippers if not</a:t>
            </a:r>
            <a:endParaRPr lang="en-US" b="1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C5D8-19F4-4068-97B4-4341556D61FB}" type="slidenum">
              <a:rPr lang="en-GB" smtClean="0"/>
              <a:pPr eaLnBrk="1" hangingPunct="1"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 smtClean="0"/>
              <a:t>MEDICATION – can be modified. Increased risk if on 4 or more meds.  Types of meds that are high risk: sedatives, anti-psychotic, anti-depressants, anti-</a:t>
            </a:r>
            <a:r>
              <a:rPr lang="en-GB" b="1" baseline="0" dirty="0" err="1" smtClean="0"/>
              <a:t>hypertensives</a:t>
            </a:r>
            <a:r>
              <a:rPr lang="en-GB" b="1" baseline="0" dirty="0" smtClean="0"/>
              <a:t>, diuretics.</a:t>
            </a:r>
          </a:p>
          <a:p>
            <a:r>
              <a:rPr lang="en-GB" b="1" baseline="0" dirty="0" smtClean="0"/>
              <a:t> COGNITION/MEMORY – manage cognition. Can modify other two – may be clues why they are agitated – talk to </a:t>
            </a:r>
            <a:r>
              <a:rPr lang="en-GB" b="1" baseline="0" dirty="0" err="1" smtClean="0"/>
              <a:t>family,gain</a:t>
            </a:r>
            <a:r>
              <a:rPr lang="en-GB" b="1" baseline="0" dirty="0" smtClean="0"/>
              <a:t> insight into the resident</a:t>
            </a:r>
          </a:p>
          <a:p>
            <a:r>
              <a:rPr lang="en-GB" b="1" baseline="0" dirty="0" smtClean="0"/>
              <a:t>NUTRITION/HYDRATION – can be modified. Have they lost weight unintentionally ?need referral to dietician or GP </a:t>
            </a:r>
          </a:p>
          <a:p>
            <a:r>
              <a:rPr lang="en-GB" b="1" baseline="0" dirty="0" smtClean="0"/>
              <a:t>CONTINENCE ?toileting routine, night lighting, adequate hydration, ?refer to Continence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BF9B-9A04-4E68-AA83-5E0E464854B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97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F6B50-3BA3-4715-A785-8EF37A8688BE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Glasses – mention </a:t>
            </a:r>
            <a:r>
              <a:rPr lang="en-US" b="1" dirty="0" err="1" smtClean="0"/>
              <a:t>varifocals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Mobility</a:t>
            </a:r>
            <a:r>
              <a:rPr lang="en-US" b="1" baseline="0" dirty="0" smtClean="0"/>
              <a:t> aids – regularly maintained,  W/C check and check ferrules</a:t>
            </a:r>
          </a:p>
          <a:p>
            <a:pPr eaLnBrk="1" hangingPunct="1"/>
            <a:r>
              <a:rPr lang="en-US" b="1" baseline="0" dirty="0" smtClean="0"/>
              <a:t>Bed height – low at night time if tendency to fall out of bed. If someone that likes to get up at night, not too low</a:t>
            </a:r>
          </a:p>
          <a:p>
            <a:pPr eaLnBrk="1" hangingPunct="1"/>
            <a:r>
              <a:rPr lang="en-US" b="1" baseline="0" dirty="0" smtClean="0"/>
              <a:t>Footwear/clothing – not bare feet due to potential broken skin, clothes not dragging on floor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At the end I would like it if you would put on your feedback form any ideas you have learnt from today that can be used with your residents or in your home.</a:t>
            </a: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BB767A-35D4-42C7-A056-D94CC10CC5AC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8B42AB-E933-4CA6-86A4-4899C1F5874D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dirty="0" smtClean="0"/>
              <a:t>History</a:t>
            </a:r>
            <a:r>
              <a:rPr lang="en-GB" b="1" baseline="0" dirty="0" smtClean="0"/>
              <a:t> of falling – </a:t>
            </a:r>
            <a:r>
              <a:rPr lang="en-GB" b="1" baseline="0" dirty="0" err="1" smtClean="0"/>
              <a:t>eg</a:t>
            </a:r>
            <a:r>
              <a:rPr lang="en-GB" b="1" baseline="0" dirty="0" smtClean="0"/>
              <a:t> requires prompting to use frame. Supervision with mobility</a:t>
            </a:r>
          </a:p>
          <a:p>
            <a:pPr eaLnBrk="1" hangingPunct="1"/>
            <a:r>
              <a:rPr lang="en-GB" b="1" baseline="0" dirty="0" smtClean="0"/>
              <a:t>Balance/mobility – ensure grab rails in bathroom, call bell in reach</a:t>
            </a:r>
          </a:p>
          <a:p>
            <a:pPr eaLnBrk="1" hangingPunct="1"/>
            <a:r>
              <a:rPr lang="en-GB" b="1" baseline="0" dirty="0" smtClean="0"/>
              <a:t>Meds – are they on 4 or more, note side effects, inform GP, ensure reviewed 6 monthly.  If on diuretics ensure easy access to toilet and regular toileting</a:t>
            </a:r>
          </a:p>
          <a:p>
            <a:pPr eaLnBrk="1" hangingPunct="1"/>
            <a:r>
              <a:rPr lang="en-GB" b="1" baseline="0" dirty="0" smtClean="0"/>
              <a:t>Dizziness – lying standing BP, prompting with slow, careful movement</a:t>
            </a:r>
          </a:p>
          <a:p>
            <a:pPr eaLnBrk="1" hangingPunct="1"/>
            <a:r>
              <a:rPr lang="en-GB" b="1" baseline="0" dirty="0" smtClean="0"/>
              <a:t>Nutrition – has the resident lost weight unintentionally – refer to GP/dietician</a:t>
            </a:r>
          </a:p>
          <a:p>
            <a:pPr eaLnBrk="1" hangingPunct="1"/>
            <a:r>
              <a:rPr lang="en-GB" b="1" baseline="0" dirty="0" smtClean="0"/>
              <a:t>Cognitive impairment – are they confused, disorientated, ensure environment clutter free, signage </a:t>
            </a:r>
            <a:r>
              <a:rPr lang="en-GB" b="1" baseline="0" dirty="0" err="1" smtClean="0"/>
              <a:t>etc</a:t>
            </a:r>
            <a:r>
              <a:rPr lang="en-GB" b="1" baseline="0" dirty="0" smtClean="0"/>
              <a:t>, falls prevention equipment, routines with </a:t>
            </a:r>
          </a:p>
          <a:p>
            <a:pPr eaLnBrk="1" hangingPunct="1"/>
            <a:r>
              <a:rPr lang="en-GB" b="1" baseline="0" dirty="0" err="1" smtClean="0"/>
              <a:t>adls</a:t>
            </a:r>
            <a:r>
              <a:rPr lang="en-GB" b="1" baseline="0" dirty="0" smtClean="0"/>
              <a:t>, </a:t>
            </a:r>
            <a:r>
              <a:rPr lang="en-GB" b="1" baseline="0" dirty="0" err="1" smtClean="0"/>
              <a:t>etc</a:t>
            </a:r>
            <a:r>
              <a:rPr lang="en-GB" b="1" baseline="0" dirty="0" smtClean="0"/>
              <a:t> </a:t>
            </a:r>
            <a:r>
              <a:rPr lang="en-GB" b="1" dirty="0" smtClean="0"/>
              <a:t>; including ability to use call bell</a:t>
            </a:r>
          </a:p>
          <a:p>
            <a:pPr eaLnBrk="1" hangingPunct="1"/>
            <a:r>
              <a:rPr lang="en-GB" b="1" dirty="0" smtClean="0"/>
              <a:t>Continence – does this contribute to falls.  Instigate toileting routine, continence assessment/chart</a:t>
            </a:r>
          </a:p>
          <a:p>
            <a:pPr eaLnBrk="1" hangingPunct="1"/>
            <a:r>
              <a:rPr lang="en-GB" b="1" dirty="0" smtClean="0"/>
              <a:t>Feet/footwear</a:t>
            </a:r>
            <a:r>
              <a:rPr lang="en-GB" b="1" baseline="0" dirty="0" smtClean="0"/>
              <a:t> – exercise, refer to podiatry, shoes</a:t>
            </a:r>
            <a:endParaRPr lang="en-GB" b="1" dirty="0" smtClean="0"/>
          </a:p>
          <a:p>
            <a:pPr eaLnBrk="1" hangingPunct="1"/>
            <a:r>
              <a:rPr lang="en-GB" b="1" dirty="0" smtClean="0"/>
              <a:t>Other common risk factors:</a:t>
            </a:r>
          </a:p>
          <a:p>
            <a:pPr eaLnBrk="1" hangingPunct="1"/>
            <a:r>
              <a:rPr lang="en-GB" b="1" dirty="0" smtClean="0"/>
              <a:t>Medical conditions </a:t>
            </a:r>
            <a:r>
              <a:rPr lang="en-GB" b="1" dirty="0" err="1" smtClean="0"/>
              <a:t>eg</a:t>
            </a:r>
            <a:r>
              <a:rPr lang="en-GB" b="1" dirty="0" smtClean="0"/>
              <a:t> stroke, </a:t>
            </a:r>
            <a:r>
              <a:rPr lang="en-GB" b="1" dirty="0" err="1" smtClean="0"/>
              <a:t>parkinsons</a:t>
            </a:r>
            <a:r>
              <a:rPr lang="en-GB" b="1" dirty="0" smtClean="0"/>
              <a:t>, arthritis; bone health assessment; hearing; ADL nee</a:t>
            </a:r>
          </a:p>
          <a:p>
            <a:pPr eaLnBrk="1" hangingPunct="1"/>
            <a:r>
              <a:rPr lang="en-GB" b="1" dirty="0" smtClean="0"/>
              <a:t>ds – dexterity to use call bell; </a:t>
            </a:r>
          </a:p>
          <a:p>
            <a:pPr eaLnBrk="1" hangingPunct="1"/>
            <a:r>
              <a:rPr lang="en-GB" b="1" dirty="0" smtClean="0"/>
              <a:t>Use example of a care plan / resident </a:t>
            </a:r>
          </a:p>
          <a:p>
            <a:pPr eaLnBrk="1" hangingPunct="1"/>
            <a:endParaRPr lang="en-GB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11124-2BBF-4A5A-BE45-BC2B60917DAD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000" b="1" dirty="0" smtClean="0"/>
              <a:t>ASK IF THEY USE PROTOCOLS – IF YES DO THEY HAVE A POST FALL PROTOCOL IF NO TALK ABOUT IMPORTANCE – RESIDENT SAFETY, SAFE M AND H, LEARNING FROM INCIDENTS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b="1" dirty="0" smtClean="0"/>
              <a:t>? Take an example post-fall protocol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b="1" dirty="0" smtClean="0"/>
              <a:t>Check if patient is responsive</a:t>
            </a:r>
          </a:p>
          <a:p>
            <a:pPr eaLnBrk="1" hangingPunct="1">
              <a:lnSpc>
                <a:spcPct val="80000"/>
              </a:lnSpc>
            </a:pPr>
            <a:r>
              <a:rPr lang="en-GB" sz="1000" b="1" dirty="0" smtClean="0"/>
              <a:t>Check airways, breathing and circulation</a:t>
            </a:r>
          </a:p>
          <a:p>
            <a:pPr eaLnBrk="1" hangingPunct="1">
              <a:lnSpc>
                <a:spcPct val="80000"/>
              </a:lnSpc>
            </a:pPr>
            <a:endParaRPr lang="en-GB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1000" b="1" dirty="0" smtClean="0"/>
              <a:t>Check for injuries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If no apparent injury – assist patient to bed or chair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 If head trauma and or fracture are apparent or suspected: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 on wards: notify doctor  and senior nurse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 community: transfer to A&amp;E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 do not move patient if suspected lower limb or spinal fracture – make patient comfortable on floor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 suspected upper limb fracture – immobilise limb, transfer to bed or chair</a:t>
            </a:r>
          </a:p>
          <a:p>
            <a:pPr eaLnBrk="1" hangingPunct="1">
              <a:lnSpc>
                <a:spcPct val="80000"/>
              </a:lnSpc>
            </a:pPr>
            <a:endParaRPr lang="en-GB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1000" b="1" dirty="0" smtClean="0"/>
              <a:t>Baseline observations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Check for any symptoms of nausea, confusion, drowsiness, agitation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 hospital: pulse, blood pressure, temperature, oxygen saturation</a:t>
            </a:r>
          </a:p>
          <a:p>
            <a:pPr eaLnBrk="1" hangingPunct="1">
              <a:lnSpc>
                <a:spcPct val="80000"/>
              </a:lnSpc>
            </a:pPr>
            <a:endParaRPr lang="en-GB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1000" b="1" dirty="0" smtClean="0"/>
              <a:t>Make safe environment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Remove or minimise environmental hazards that contributed to the fall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 if hazards can’t be removed ensure necessary warning is implemented</a:t>
            </a:r>
          </a:p>
          <a:p>
            <a:pPr eaLnBrk="1" hangingPunct="1">
              <a:lnSpc>
                <a:spcPct val="80000"/>
              </a:lnSpc>
            </a:pPr>
            <a:endParaRPr lang="en-GB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1000" b="1" dirty="0" smtClean="0"/>
              <a:t>Monitor patient (hospital)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Head trauma: neurological observations based on NICE Clinical Guidance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GB" sz="1000" b="1" dirty="0" smtClean="0"/>
              <a:t> community: instruct patient to visit A&amp;E, phone GP, NHS direct </a:t>
            </a:r>
          </a:p>
          <a:p>
            <a:pPr eaLnBrk="1" hangingPunct="1">
              <a:lnSpc>
                <a:spcPct val="80000"/>
              </a:lnSpc>
            </a:pPr>
            <a:endParaRPr lang="en-GB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GB" sz="1000" b="1" dirty="0" smtClean="0"/>
              <a:t>Involve resident / family – can they give an account </a:t>
            </a:r>
            <a:r>
              <a:rPr lang="en-GB" sz="1000" b="1" dirty="0" err="1" smtClean="0"/>
              <a:t>eg</a:t>
            </a:r>
            <a:r>
              <a:rPr lang="en-GB" sz="1000" b="1" dirty="0" smtClean="0"/>
              <a:t> why were they getting out of bed why didn’t they use call bell </a:t>
            </a:r>
            <a:r>
              <a:rPr lang="en-GB" sz="1000" b="1" dirty="0" err="1" smtClean="0"/>
              <a:t>etc</a:t>
            </a:r>
            <a:endParaRPr lang="en-GB" sz="1000" b="1" dirty="0" smtClean="0"/>
          </a:p>
          <a:p>
            <a:pPr eaLnBrk="1" hangingPunct="1">
              <a:lnSpc>
                <a:spcPct val="80000"/>
              </a:lnSpc>
            </a:pPr>
            <a:endParaRPr lang="en-GB" sz="1000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Important to establish the facts in order to prevent it</a:t>
            </a:r>
            <a:r>
              <a:rPr lang="en-GB" baseline="0" dirty="0" smtClean="0"/>
              <a:t> happening again or minimise risk.</a:t>
            </a:r>
          </a:p>
          <a:p>
            <a:r>
              <a:rPr lang="en-GB" baseline="0" dirty="0" smtClean="0"/>
              <a:t>Can establish patterns using monthly audit which highlight time of day, room for individuals and also for the home as a whole (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member of staff permanently in lounge)</a:t>
            </a:r>
          </a:p>
          <a:p>
            <a:r>
              <a:rPr lang="en-GB" baseline="0" dirty="0" smtClean="0"/>
              <a:t>Talk about measles chart (in </a:t>
            </a:r>
            <a:r>
              <a:rPr lang="en-GB" baseline="0" dirty="0" err="1" smtClean="0"/>
              <a:t>scottish</a:t>
            </a:r>
            <a:r>
              <a:rPr lang="en-GB" baseline="0" dirty="0" smtClean="0"/>
              <a:t> document)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BF9B-9A04-4E68-AA83-5E0E464854B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84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BFC7A9-C8B7-4FDA-9590-D72992E0558E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Dementia significantly increases the risk of falling</a:t>
            </a:r>
          </a:p>
          <a:p>
            <a:pPr>
              <a:spcBef>
                <a:spcPct val="50000"/>
              </a:spcBef>
              <a:defRPr/>
            </a:pPr>
            <a:endParaRPr lang="en-GB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GB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Serious injury is more common: 25% will sustain a fracture</a:t>
            </a:r>
          </a:p>
          <a:p>
            <a:pPr>
              <a:spcBef>
                <a:spcPct val="50000"/>
              </a:spcBef>
              <a:defRPr/>
            </a:pPr>
            <a:endParaRPr lang="en-GB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 smtClean="0"/>
              <a:t>Also malnutrition, incontinence, confusion, boredom,</a:t>
            </a:r>
            <a:r>
              <a:rPr lang="en-GB" b="1" baseline="0" dirty="0" smtClean="0"/>
              <a:t> pain</a:t>
            </a:r>
            <a:endParaRPr lang="en-GB" b="1" dirty="0" smtClean="0"/>
          </a:p>
          <a:p>
            <a:r>
              <a:rPr lang="en-GB" b="1" dirty="0" smtClean="0"/>
              <a:t>Environmental – e.g. visual prompts – walking aids and toilets – night light sensors?</a:t>
            </a:r>
          </a:p>
          <a:p>
            <a:r>
              <a:rPr lang="en-US" b="1" dirty="0" smtClean="0"/>
              <a:t>VISUAL DIFFICULTIES – may have healthy eyes but have visual difficulties caused by the brain </a:t>
            </a:r>
            <a:r>
              <a:rPr lang="en-US" b="1" dirty="0" err="1" smtClean="0"/>
              <a:t>ie</a:t>
            </a:r>
            <a:r>
              <a:rPr lang="en-US" b="1" dirty="0" smtClean="0"/>
              <a:t> </a:t>
            </a:r>
            <a:r>
              <a:rPr lang="en-US" b="1" dirty="0" err="1" smtClean="0"/>
              <a:t>Lewy</a:t>
            </a:r>
            <a:r>
              <a:rPr lang="en-US" b="1" dirty="0" smtClean="0"/>
              <a:t> Body, vascular dementia, </a:t>
            </a:r>
            <a:r>
              <a:rPr lang="en-US" b="1" dirty="0" err="1" smtClean="0"/>
              <a:t>Alzheimers</a:t>
            </a:r>
            <a:endParaRPr lang="en-US" b="1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5DF12-C3A8-44C8-A748-9128892159D2}" type="slidenum">
              <a:rPr lang="en-GB" smtClean="0"/>
              <a:pPr eaLnBrk="1" hangingPunct="1"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Who is the person with dementia. Is there any pattern to the falls e.g. time of day</a:t>
            </a: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Have a copy available to show and the website on a handout?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115A94"/>
              </a:buClr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50% of people who live independently before a hip fracture are unable to do so afterwards</a:t>
            </a:r>
          </a:p>
          <a:p>
            <a:pPr eaLnBrk="1" hangingPunct="1">
              <a:buClr>
                <a:srgbClr val="115A94"/>
              </a:buClr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5-10% of people die within a month of a hip fracture</a:t>
            </a:r>
          </a:p>
          <a:p>
            <a:pPr eaLnBrk="1" hangingPunct="1">
              <a:buClr>
                <a:srgbClr val="115A94"/>
              </a:buClr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20-30% die within one year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Clr>
                <a:srgbClr val="115A94"/>
              </a:buClr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50% of people who live independently before a hip fracture are unable to do so afterwards</a:t>
            </a:r>
          </a:p>
          <a:p>
            <a:pPr eaLnBrk="1" hangingPunct="1">
              <a:buClr>
                <a:srgbClr val="115A94"/>
              </a:buClr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5-10% of people die within a month of a hip fracture</a:t>
            </a:r>
          </a:p>
          <a:p>
            <a:pPr eaLnBrk="1" hangingPunct="1">
              <a:buClr>
                <a:srgbClr val="115A94"/>
              </a:buClr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20-30% die within one year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BF9B-9A04-4E68-AA83-5E0E464854BC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35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GB" smtClean="0"/>
              <a:t>**participation – why is it relevant to falls prevention / what do they know about disease, who could be at risk??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Osteoporosis occurs when the holes become bigger and the bony connections become thinner </a:t>
            </a:r>
          </a:p>
          <a:p>
            <a:pPr>
              <a:buFontTx/>
              <a:buChar char="•"/>
            </a:pPr>
            <a:r>
              <a:rPr lang="en-GB" smtClean="0"/>
              <a:t>Bones become fragile and break more easily</a:t>
            </a:r>
          </a:p>
          <a:p>
            <a:pPr>
              <a:buFontTx/>
              <a:buChar char="•"/>
            </a:pPr>
            <a:r>
              <a:rPr lang="en-GB" smtClean="0"/>
              <a:t>Fracture areas: wrist, hip, spine</a:t>
            </a:r>
          </a:p>
          <a:p>
            <a:pPr>
              <a:buFontTx/>
              <a:buChar char="•"/>
            </a:pPr>
            <a:endParaRPr lang="en-GB" smtClean="0"/>
          </a:p>
          <a:p>
            <a:pPr>
              <a:buFontTx/>
              <a:buChar char="•"/>
            </a:pPr>
            <a:r>
              <a:rPr lang="en-GB" smtClean="0"/>
              <a:t>Risk factors include – low body weight (poor nutrition / calcium), age, previous fracture, heavy smokers/drinkers, lack of sunlight / Vit D</a:t>
            </a:r>
          </a:p>
          <a:p>
            <a:pPr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UTI’s are more common in older people because of retention (bacteria grow), dehydration</a:t>
            </a:r>
            <a:r>
              <a:rPr lang="en-GB" baseline="0" dirty="0" smtClean="0"/>
              <a:t> (urine is very concentrated leading to irritation), </a:t>
            </a:r>
            <a:r>
              <a:rPr lang="en-GB" dirty="0" smtClean="0"/>
              <a:t>bowel incontinence, diabetes (lowers resistance), prostate problems</a:t>
            </a:r>
            <a:r>
              <a:rPr lang="en-GB" baseline="0" dirty="0" smtClean="0"/>
              <a:t> etc.</a:t>
            </a:r>
            <a:r>
              <a:rPr lang="en-GB" dirty="0" smtClean="0"/>
              <a:t>  Can lead to lots of issues including falls. Falls</a:t>
            </a:r>
            <a:r>
              <a:rPr lang="en-GB" baseline="0" dirty="0" smtClean="0"/>
              <a:t> often co-</a:t>
            </a:r>
            <a:r>
              <a:rPr lang="en-GB" baseline="0" dirty="0" err="1" smtClean="0"/>
              <a:t>incide</a:t>
            </a:r>
            <a:r>
              <a:rPr lang="en-GB" baseline="0" dirty="0" smtClean="0"/>
              <a:t> with UTI.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BF9B-9A04-4E68-AA83-5E0E464854BC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GB" dirty="0" smtClean="0"/>
              <a:t>71%</a:t>
            </a:r>
          </a:p>
          <a:p>
            <a:pPr marL="228600" indent="-228600">
              <a:buFontTx/>
              <a:buAutoNum type="arabicPeriod"/>
            </a:pPr>
            <a:r>
              <a:rPr lang="en-GB" dirty="0" smtClean="0"/>
              <a:t>40%</a:t>
            </a:r>
          </a:p>
          <a:p>
            <a:pPr marL="228600" indent="-228600">
              <a:buFontTx/>
              <a:buAutoNum type="arabicPeriod"/>
            </a:pPr>
            <a:r>
              <a:rPr lang="en-GB" dirty="0" smtClean="0"/>
              <a:t>False – 95%</a:t>
            </a:r>
          </a:p>
          <a:p>
            <a:pPr marL="228600" indent="-228600">
              <a:buFontTx/>
              <a:buAutoNum type="arabicPeriod"/>
            </a:pPr>
            <a:r>
              <a:rPr lang="en-GB" dirty="0" smtClean="0"/>
              <a:t>True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350B90-35BC-4101-A1C7-23130B56C4E8}" type="slidenum">
              <a:rPr lang="en-GB" smtClean="0"/>
              <a:pPr eaLnBrk="1" hangingPunct="1"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Highest</a:t>
            </a:r>
            <a:r>
              <a:rPr lang="en-GB" baseline="0" dirty="0" smtClean="0"/>
              <a:t> risk for Res with incontinence as pads can introduce bacteria to bladder. Therefore change pads often.  If Res develops UTI – early diagnosis and treatment to clear infection very important – No delays in getting antibiotics. Also re-test sometimes needed if </a:t>
            </a:r>
            <a:r>
              <a:rPr lang="en-GB" baseline="0" dirty="0" err="1" smtClean="0"/>
              <a:t>sypmtoms</a:t>
            </a:r>
            <a:r>
              <a:rPr lang="en-GB" baseline="0" dirty="0" smtClean="0"/>
              <a:t> continue. Involve GP or continence if </a:t>
            </a:r>
            <a:r>
              <a:rPr lang="en-GB" baseline="0" dirty="0" err="1" smtClean="0"/>
              <a:t>ongoing</a:t>
            </a:r>
            <a:r>
              <a:rPr lang="en-GB" baseline="0" dirty="0" smtClean="0"/>
              <a:t> issue (Continence can scan bladder to see if there is retention). GP could consider maintenance anti-</a:t>
            </a:r>
            <a:r>
              <a:rPr lang="en-GB" baseline="0" dirty="0" err="1" smtClean="0"/>
              <a:t>biotics</a:t>
            </a:r>
            <a:r>
              <a:rPr lang="en-GB" baseline="0" dirty="0" smtClean="0"/>
              <a:t>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BF9B-9A04-4E68-AA83-5E0E464854BC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64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 smtClean="0"/>
              <a:t>Participation – what infection may effect mobility? Chest/ UTI</a:t>
            </a:r>
          </a:p>
          <a:p>
            <a:r>
              <a:rPr lang="en-GB" b="1" dirty="0" smtClean="0"/>
              <a:t>High or low BP? What problems does it cause? </a:t>
            </a:r>
          </a:p>
          <a:p>
            <a:r>
              <a:rPr lang="en-GB" b="1" dirty="0" smtClean="0"/>
              <a:t>Postural Hypotension – drop in BP on standing – </a:t>
            </a:r>
            <a:r>
              <a:rPr lang="en-GB" b="1" dirty="0" err="1" smtClean="0"/>
              <a:t>esp</a:t>
            </a:r>
            <a:r>
              <a:rPr lang="en-GB" b="1" dirty="0" smtClean="0"/>
              <a:t> mornings take time </a:t>
            </a:r>
            <a:r>
              <a:rPr lang="en-GB" b="1" dirty="0" err="1" smtClean="0"/>
              <a:t>etc</a:t>
            </a:r>
            <a:endParaRPr lang="en-GB" b="1" dirty="0" smtClean="0"/>
          </a:p>
          <a:p>
            <a:r>
              <a:rPr lang="en-GB" b="1" dirty="0" smtClean="0"/>
              <a:t>Diabetes – diabetic retinopathy rates</a:t>
            </a:r>
            <a:r>
              <a:rPr lang="en-GB" b="1" baseline="0" dirty="0" smtClean="0"/>
              <a:t> in &gt;65’s have doubled in last 25 years.</a:t>
            </a:r>
            <a:endParaRPr lang="en-GB" b="1" dirty="0" smtClean="0"/>
          </a:p>
          <a:p>
            <a:r>
              <a:rPr lang="en-GB" b="1" dirty="0" smtClean="0"/>
              <a:t>Blackout or collapse – common causes – heart / stroke /BP dropping low – this is medical and needs investigation</a:t>
            </a:r>
            <a:endParaRPr lang="en-US" b="1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5BF65B-CBD5-405A-823B-00850C1CB12C}" type="slidenum">
              <a:rPr lang="en-GB" smtClean="0"/>
              <a:pPr eaLnBrk="1" hangingPunct="1"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Give a little more info about this? Examples of what to include for post fall protocols etc</a:t>
            </a: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F58EF9-A136-42B2-9866-4C281C68371E}" type="slidenum">
              <a:rPr lang="en-GB" smtClean="0"/>
              <a:pPr eaLnBrk="1" hangingPunct="1"/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 startAt="5"/>
            </a:pPr>
            <a:r>
              <a:rPr lang="en-GB" smtClean="0"/>
              <a:t>True</a:t>
            </a:r>
          </a:p>
          <a:p>
            <a:pPr marL="228600" indent="-228600">
              <a:buFontTx/>
              <a:buAutoNum type="arabicPeriod" startAt="5"/>
            </a:pPr>
            <a:r>
              <a:rPr lang="en-GB" smtClean="0"/>
              <a:t>A) Fall</a:t>
            </a:r>
          </a:p>
          <a:p>
            <a:pPr marL="228600" indent="-228600"/>
            <a:r>
              <a:rPr lang="en-GB" smtClean="0"/>
              <a:t>     B) No</a:t>
            </a:r>
          </a:p>
          <a:p>
            <a:pPr marL="228600" indent="-228600"/>
            <a:r>
              <a:rPr lang="en-GB" smtClean="0"/>
              <a:t>     C) Record as fall, unless resident tells you they got on the floor deliberately</a:t>
            </a:r>
          </a:p>
          <a:p>
            <a:pPr marL="228600" indent="-228600"/>
            <a:r>
              <a:rPr lang="en-GB" smtClean="0"/>
              <a:t>     D) Fall</a:t>
            </a: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30A78-D401-4B37-84FF-787233E02256}" type="slidenum">
              <a:rPr lang="en-GB" smtClean="0"/>
              <a:pPr eaLnBrk="1" hangingPunct="1"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70024-7391-420C-946D-14BA3E23C727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b="1" dirty="0" smtClean="0"/>
              <a:t>Emphasise unintentional. 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Staff lowering patients to the floor also counts towards a fall, even if the patient does not sustain any injuries, because it is unintentional.</a:t>
            </a:r>
            <a:endParaRPr lang="en-GB" b="1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7E3A62-008F-45E9-B08B-19FCA1B49817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A high percentage of hip fractures occur in care home residents and the outlook within 6 months is worse due to poor physical and mental well-being </a:t>
            </a:r>
            <a:r>
              <a:rPr lang="en-GB" dirty="0" err="1" smtClean="0"/>
              <a:t>ie</a:t>
            </a:r>
            <a:r>
              <a:rPr lang="en-GB" dirty="0" smtClean="0"/>
              <a:t> more frail,</a:t>
            </a:r>
            <a:r>
              <a:rPr lang="en-GB" baseline="0" dirty="0" smtClean="0"/>
              <a:t> less muscle strength.  Memory loss and confusion mean that residents find difficulty following post-op instructions or exercise programmes.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Loss of confidence / fear of falling - significant increase:</a:t>
            </a:r>
          </a:p>
          <a:p>
            <a:r>
              <a:rPr lang="en-GB" dirty="0" smtClean="0"/>
              <a:t>- after recent fall</a:t>
            </a:r>
          </a:p>
          <a:p>
            <a:r>
              <a:rPr lang="en-GB" dirty="0" smtClean="0"/>
              <a:t>- fall with injury</a:t>
            </a:r>
          </a:p>
          <a:p>
            <a:r>
              <a:rPr lang="en-GB" dirty="0" smtClean="0"/>
              <a:t>- unable to get off the floor</a:t>
            </a:r>
          </a:p>
          <a:p>
            <a:r>
              <a:rPr lang="en-GB" dirty="0" smtClean="0"/>
              <a:t>Reducing activities:</a:t>
            </a:r>
          </a:p>
          <a:p>
            <a:r>
              <a:rPr lang="en-GB" dirty="0" smtClean="0"/>
              <a:t>More time seated</a:t>
            </a:r>
          </a:p>
          <a:p>
            <a:r>
              <a:rPr lang="en-GB" dirty="0" smtClean="0"/>
              <a:t>Less out in community</a:t>
            </a:r>
          </a:p>
          <a:p>
            <a:r>
              <a:rPr lang="en-GB" dirty="0" smtClean="0"/>
              <a:t>Less ADL</a:t>
            </a:r>
          </a:p>
          <a:p>
            <a:r>
              <a:rPr lang="en-GB" dirty="0" smtClean="0"/>
              <a:t>Increase of risk factors:</a:t>
            </a:r>
          </a:p>
          <a:p>
            <a:r>
              <a:rPr lang="en-GB" dirty="0" smtClean="0"/>
              <a:t>Reduced strength, balance, flexibility</a:t>
            </a:r>
          </a:p>
          <a:p>
            <a:r>
              <a:rPr lang="en-GB" dirty="0" smtClean="0"/>
              <a:t>Depression</a:t>
            </a:r>
          </a:p>
          <a:p>
            <a:r>
              <a:rPr lang="en-GB" dirty="0" smtClean="0"/>
              <a:t>Isolation</a:t>
            </a:r>
          </a:p>
          <a:p>
            <a:r>
              <a:rPr lang="en-GB" dirty="0" smtClean="0"/>
              <a:t>Relatives may feel more anxious/concerned</a:t>
            </a:r>
          </a:p>
          <a:p>
            <a:r>
              <a:rPr lang="en-GB" dirty="0" smtClean="0"/>
              <a:t>Staff may need to spend more time with the resident/relatives to reassure them.  More time spent on care delivery if patient less mobile, reduced confidence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May adopt shuffling gait or overreach to</a:t>
            </a:r>
            <a:r>
              <a:rPr lang="en-GB" baseline="0" dirty="0" smtClean="0"/>
              <a:t> grab for furniture or try to sit down before in front of a chair</a:t>
            </a:r>
          </a:p>
          <a:p>
            <a:r>
              <a:rPr lang="en-GB" b="1" baseline="0" dirty="0" smtClean="0"/>
              <a:t>FEAR 0F FALLING AND LACK OF CONFIDENCE PREDICT:</a:t>
            </a:r>
          </a:p>
          <a:p>
            <a:r>
              <a:rPr lang="en-GB" b="1" baseline="0" dirty="0" smtClean="0"/>
              <a:t>Deterioration in physical function, and activity, increase in fractures and admission to a care home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aseline="0" dirty="0" smtClean="0"/>
              <a:t>Diverting – post fall staff have to deal with the aftermath – look after resident, perhaps phone ambulance, inform relatives, more regular checks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Workload – more time with the resident, reassurance,</a:t>
            </a:r>
            <a:r>
              <a:rPr lang="en-GB" baseline="0" dirty="0" smtClean="0"/>
              <a:t> supervision or assistance with ADL’s, mobility. Need to rebuild confidence</a:t>
            </a:r>
          </a:p>
          <a:p>
            <a:r>
              <a:rPr lang="en-GB" baseline="0" dirty="0" smtClean="0"/>
              <a:t>Paperwork – accident/incident forms, review falls risk assessment/care plan, </a:t>
            </a:r>
          </a:p>
          <a:p>
            <a:r>
              <a:rPr lang="en-GB" baseline="0" dirty="0" smtClean="0"/>
              <a:t>Complaints – managers have to deal with relatives complaints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1BF9B-9A04-4E68-AA83-5E0E464854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8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 smtClean="0"/>
              <a:t>The key points are specific times when residents falls risk needs to be reviewed/monitored</a:t>
            </a:r>
          </a:p>
          <a:p>
            <a:r>
              <a:rPr lang="en-GB" b="1" dirty="0" smtClean="0"/>
              <a:t>NEEDS CHANGE – </a:t>
            </a:r>
            <a:r>
              <a:rPr lang="en-GB" b="1" dirty="0" err="1" smtClean="0"/>
              <a:t>eg</a:t>
            </a:r>
            <a:r>
              <a:rPr lang="en-GB" b="1" dirty="0" smtClean="0"/>
              <a:t> less mobile due to OA</a:t>
            </a:r>
            <a:r>
              <a:rPr lang="en-GB" b="1" baseline="0" dirty="0" smtClean="0"/>
              <a:t> or deterioration in a chronic condition such as PD or dementia</a:t>
            </a:r>
          </a:p>
          <a:p>
            <a:r>
              <a:rPr lang="en-GB" b="1" baseline="0" dirty="0" smtClean="0"/>
              <a:t>AFTER A FALL – loss of confidence, change in physical condition, increased needs. R/v when/how/where fall happened</a:t>
            </a:r>
          </a:p>
          <a:p>
            <a:r>
              <a:rPr lang="en-GB" b="1" baseline="0" dirty="0" smtClean="0"/>
              <a:t>CHANGE IN MEDICATION -  many meds have side effects such as drowsiness, fatigue, dizziness, change in behaviour, needing to get to toilet quickly</a:t>
            </a:r>
          </a:p>
          <a:p>
            <a:r>
              <a:rPr lang="en-GB" b="1" baseline="0" dirty="0" smtClean="0"/>
              <a:t>TRANSFER FROM ANOTHER CARE SETTING – higher risk of falls (new to home), abilities may be different to what home have been told, possible deterioration after hospital admission</a:t>
            </a:r>
          </a:p>
          <a:p>
            <a:r>
              <a:rPr lang="en-GB" b="1" baseline="0" dirty="0" smtClean="0"/>
              <a:t>ROUTINE REVIEW OF CARE PLANS/RISK ASSESSMENTS – should be monthly</a:t>
            </a:r>
            <a:endParaRPr lang="en-US" b="1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9700-CB20-4289-A9C1-7579634239C7}" type="slidenum">
              <a:rPr lang="en-GB" smtClean="0"/>
              <a:pPr eaLnBrk="1" hangingPunct="1"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C57F-1ECE-4B65-B633-1B9338D08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1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C35EF-7618-4B34-977D-28F88DCF6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6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CS_Powerpoin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S_Powerpoint2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705600" y="304800"/>
            <a:ext cx="2145564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sfund.org.uk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wis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67640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5A9B"/>
                </a:solidFill>
                <a:latin typeface="Arial Bold"/>
                <a:cs typeface="Arial Bold"/>
              </a:rPr>
              <a:t>Falls </a:t>
            </a:r>
            <a:r>
              <a:rPr lang="en-US" sz="4000" b="1" dirty="0" smtClean="0">
                <a:solidFill>
                  <a:srgbClr val="005A9B"/>
                </a:solidFill>
                <a:latin typeface="Arial Bold"/>
                <a:cs typeface="Arial Bold"/>
              </a:rPr>
              <a:t>&amp; Fractures: Awareness and Prevention</a:t>
            </a:r>
            <a:endParaRPr lang="en-GB" sz="4000" b="1" dirty="0">
              <a:solidFill>
                <a:srgbClr val="005A9B"/>
              </a:solidFill>
              <a:latin typeface="Arial Bold"/>
              <a:cs typeface="Arial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88620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old"/>
                <a:cs typeface="Arial Bold"/>
              </a:rPr>
              <a:t>Rachel Clifford / Sue Ducker</a:t>
            </a:r>
          </a:p>
          <a:p>
            <a:pPr algn="ctr"/>
            <a:r>
              <a:rPr lang="en-US" sz="2400" b="1" i="0" dirty="0" smtClean="0">
                <a:latin typeface="Arial Bold"/>
                <a:cs typeface="Arial Bold"/>
              </a:rPr>
              <a:t>NHS Arden Commissioning Support</a:t>
            </a:r>
            <a:endParaRPr lang="en-GB" sz="2400" b="1" i="0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5979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Falls Assessment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Pre-admission to the care home</a:t>
            </a:r>
          </a:p>
          <a:p>
            <a:pPr lvl="1" eaLnBrk="1" hangingPunct="1">
              <a:buClr>
                <a:srgbClr val="005A9B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Past history of falls and fractures</a:t>
            </a:r>
          </a:p>
          <a:p>
            <a:pPr lvl="1" eaLnBrk="1" hangingPunct="1">
              <a:buClr>
                <a:srgbClr val="005A9B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Current strategies for managing risk of falls</a:t>
            </a:r>
          </a:p>
          <a:p>
            <a:pPr lvl="1" eaLnBrk="1" hangingPunct="1">
              <a:buClr>
                <a:srgbClr val="005A9B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Osteoporosis risk </a:t>
            </a:r>
          </a:p>
          <a:p>
            <a:pPr lvl="1" eaLnBrk="1" hangingPunct="1">
              <a:buClr>
                <a:srgbClr val="005A9B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Mobility aids / specialist equipment to be in place prior to admission e.g. raised toilet seat, low-profiling bed, appropriate seating</a:t>
            </a:r>
          </a:p>
        </p:txBody>
      </p:sp>
    </p:spTree>
    <p:extLst>
      <p:ext uri="{BB962C8B-B14F-4D97-AF65-F5344CB8AC3E}">
        <p14:creationId xmlns:p14="http://schemas.microsoft.com/office/powerpoint/2010/main" val="41886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Falls Assessment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Admission to the care home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Multifactorial falls assessment: identify risk factors that could lead to falls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Using scored risk assessments: Gives false assurance something has been done. Two residents with same score may be at risk for very different reasons</a:t>
            </a:r>
          </a:p>
          <a:p>
            <a:pPr lvl="1" eaLnBrk="1" hangingPunct="1">
              <a:buFontTx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036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Falls Risk Factors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4492625"/>
          </a:xfrm>
        </p:spPr>
        <p:txBody>
          <a:bodyPr/>
          <a:lstStyle/>
          <a:p>
            <a:pPr eaLnBrk="1" hangingPunct="1">
              <a:buClr>
                <a:srgbClr val="005A9B"/>
              </a:buClr>
            </a:pP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Factors associated with the individual resident </a:t>
            </a:r>
          </a:p>
          <a:p>
            <a:pPr marL="0" indent="0" eaLnBrk="1" hangingPunct="1">
              <a:buClr>
                <a:srgbClr val="005A9B"/>
              </a:buClr>
              <a:buNone/>
            </a:pPr>
            <a:endParaRPr lang="en-GB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5A9B"/>
              </a:buClr>
            </a:pP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Factors associated with the environment </a:t>
            </a:r>
          </a:p>
          <a:p>
            <a:pPr marL="0" indent="0" eaLnBrk="1" hangingPunct="1">
              <a:buClr>
                <a:srgbClr val="005A9B"/>
              </a:buClr>
              <a:buNone/>
            </a:pPr>
            <a:endParaRPr lang="en-GB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5A9B"/>
              </a:buClr>
            </a:pPr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Factors associated with the care delivery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Falls Risk Factors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Factors associated with the individual resident</a:t>
            </a:r>
          </a:p>
        </p:txBody>
      </p:sp>
      <p:pic>
        <p:nvPicPr>
          <p:cNvPr id="14340" name="Picture 7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2728923" cy="31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54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Falls Risk Factors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eaLnBrk="1" hangingPunct="1"/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Factors associated with the environment </a:t>
            </a:r>
          </a:p>
        </p:txBody>
      </p:sp>
      <p:pic>
        <p:nvPicPr>
          <p:cNvPr id="15364" name="Picture 5" descr="ice%20bear%20f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739"/>
            <a:ext cx="4718538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Falls Risk Factors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27211"/>
            <a:ext cx="8229600" cy="4525963"/>
          </a:xfrm>
        </p:spPr>
        <p:txBody>
          <a:bodyPr/>
          <a:lstStyle/>
          <a:p>
            <a:pPr eaLnBrk="1" hangingPunct="1"/>
            <a:r>
              <a:rPr lang="en-GB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Factors associated with the care delivery</a:t>
            </a:r>
          </a:p>
        </p:txBody>
      </p:sp>
      <p:pic>
        <p:nvPicPr>
          <p:cNvPr id="16388" name="Picture 5" descr="communication-983x1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27" y="2643181"/>
            <a:ext cx="3722077" cy="370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4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1258" y="126876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Reducing Risks</a:t>
            </a:r>
          </a:p>
        </p:txBody>
      </p:sp>
      <p:sp>
        <p:nvSpPr>
          <p:cNvPr id="174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Can we change or manage the risks?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99592" y="2844339"/>
            <a:ext cx="39228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u="sng" dirty="0" smtClean="0"/>
              <a:t>Modifiable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400" dirty="0" smtClean="0"/>
              <a:t> Low muscle strength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400" dirty="0" smtClean="0"/>
              <a:t> Poor balance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400" dirty="0" smtClean="0"/>
              <a:t> Fear of falling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400" dirty="0" smtClean="0"/>
              <a:t> Clutter</a:t>
            </a:r>
            <a:endParaRPr lang="en-GB" sz="240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427984" y="2844339"/>
            <a:ext cx="42484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2400" u="sng" dirty="0" smtClean="0"/>
              <a:t>Non-modifiable / manage</a:t>
            </a:r>
            <a:endParaRPr lang="en-GB" sz="2400" u="sng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400" dirty="0"/>
              <a:t> Age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Dementia</a:t>
            </a:r>
            <a:endParaRPr lang="en-GB" sz="2400" dirty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400" dirty="0"/>
              <a:t> New admission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Stairs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941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08912" cy="112476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Manage or modify Individual Falls Risk?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5992"/>
            <a:ext cx="8229600" cy="3806834"/>
          </a:xfrm>
        </p:spPr>
        <p:txBody>
          <a:bodyPr/>
          <a:lstStyle/>
          <a:p>
            <a:pPr eaLnBrk="1" hangingPunct="1">
              <a:buClr>
                <a:srgbClr val="005A9B"/>
              </a:buClr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Gait/balance</a:t>
            </a:r>
          </a:p>
          <a:p>
            <a:pPr eaLnBrk="1" hangingPunct="1">
              <a:buClr>
                <a:srgbClr val="005A9B"/>
              </a:buClr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Muscle strength</a:t>
            </a:r>
          </a:p>
          <a:p>
            <a:pPr eaLnBrk="1" hangingPunct="1">
              <a:buClr>
                <a:srgbClr val="005A9B"/>
              </a:buClr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Dizziness</a:t>
            </a:r>
          </a:p>
          <a:p>
            <a:pPr eaLnBrk="1" hangingPunct="1">
              <a:buClr>
                <a:srgbClr val="005A9B"/>
              </a:buClr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Vision </a:t>
            </a:r>
          </a:p>
          <a:p>
            <a:pPr eaLnBrk="1" hangingPunct="1">
              <a:buClr>
                <a:srgbClr val="005A9B"/>
              </a:buClr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Hearing </a:t>
            </a:r>
          </a:p>
          <a:p>
            <a:pPr eaLnBrk="1" hangingPunct="1">
              <a:buClr>
                <a:srgbClr val="005A9B"/>
              </a:buClr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Feet / footwear</a:t>
            </a:r>
          </a:p>
          <a:p>
            <a:pPr eaLnBrk="1" hangingPunct="1">
              <a:buClr>
                <a:srgbClr val="005A9B"/>
              </a:buClr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3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5A9B"/>
                </a:solidFill>
              </a:rPr>
              <a:t>Manage or modify Individual Falls Risk?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memory/cognition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Poor nutrition or hydration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Continence</a:t>
            </a:r>
          </a:p>
          <a:p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38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5A9B"/>
                </a:solidFill>
              </a:rPr>
              <a:t>Manage / modify Environmental </a:t>
            </a:r>
            <a:r>
              <a:rPr lang="en-GB" b="1" dirty="0">
                <a:solidFill>
                  <a:srgbClr val="005A9B"/>
                </a:solidFill>
              </a:rPr>
              <a:t>Falls </a:t>
            </a:r>
            <a:r>
              <a:rPr lang="en-GB" b="1" dirty="0" smtClean="0">
                <a:solidFill>
                  <a:srgbClr val="005A9B"/>
                </a:solidFill>
              </a:rPr>
              <a:t>Risk?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Clutter</a:t>
            </a:r>
          </a:p>
          <a:p>
            <a:r>
              <a:rPr lang="en-GB" dirty="0" smtClean="0"/>
              <a:t>Flooring – rugs / slippery / uneven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Steps / stairs</a:t>
            </a:r>
          </a:p>
          <a:p>
            <a:r>
              <a:rPr lang="en-GB" dirty="0" smtClean="0"/>
              <a:t>Lighting</a:t>
            </a:r>
          </a:p>
          <a:p>
            <a:r>
              <a:rPr lang="en-GB" dirty="0" smtClean="0"/>
              <a:t>Signage</a:t>
            </a:r>
          </a:p>
          <a:p>
            <a:r>
              <a:rPr lang="en-GB" dirty="0" smtClean="0"/>
              <a:t>Pets</a:t>
            </a:r>
          </a:p>
          <a:p>
            <a:r>
              <a:rPr lang="en-GB" dirty="0" smtClean="0"/>
              <a:t>Weather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08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Learning Outcomes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29600" cy="3844925"/>
          </a:xfrm>
        </p:spPr>
        <p:txBody>
          <a:bodyPr/>
          <a:lstStyle/>
          <a:p>
            <a:pPr>
              <a:buClr>
                <a:srgbClr val="005A9B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Awareness and consequences of falls</a:t>
            </a:r>
          </a:p>
          <a:p>
            <a:pPr>
              <a:buClr>
                <a:srgbClr val="005A9B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Identify risk factors and interventions</a:t>
            </a:r>
          </a:p>
          <a:p>
            <a:pPr>
              <a:buClr>
                <a:srgbClr val="005A9B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Awareness of dementia / osteoporosis and falls</a:t>
            </a:r>
          </a:p>
          <a:p>
            <a:pPr>
              <a:buClr>
                <a:srgbClr val="005A9B"/>
              </a:buClr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Awareness of other medical conditions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5A9B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Identify actions for your care home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88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5A9B"/>
                </a:solidFill>
              </a:rPr>
              <a:t>Manage / modify Care Delivery </a:t>
            </a:r>
            <a:r>
              <a:rPr lang="en-GB" b="1" dirty="0">
                <a:solidFill>
                  <a:srgbClr val="005A9B"/>
                </a:solidFill>
              </a:rPr>
              <a:t>Falls </a:t>
            </a:r>
            <a:r>
              <a:rPr lang="en-GB" b="1" dirty="0" smtClean="0">
                <a:solidFill>
                  <a:srgbClr val="005A9B"/>
                </a:solidFill>
              </a:rPr>
              <a:t>Risk?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</a:p>
          <a:p>
            <a:r>
              <a:rPr lang="en-GB" dirty="0" smtClean="0"/>
              <a:t>Experience</a:t>
            </a:r>
          </a:p>
          <a:p>
            <a:r>
              <a:rPr lang="en-GB" dirty="0" smtClean="0"/>
              <a:t>Knowledge</a:t>
            </a:r>
          </a:p>
          <a:p>
            <a:r>
              <a:rPr lang="en-GB" dirty="0" smtClean="0"/>
              <a:t>’know your resident’</a:t>
            </a:r>
          </a:p>
          <a:p>
            <a:r>
              <a:rPr lang="en-GB" dirty="0" smtClean="0"/>
              <a:t>Staffing levels – day and night</a:t>
            </a:r>
          </a:p>
          <a:p>
            <a:r>
              <a:rPr lang="en-GB" dirty="0" smtClean="0"/>
              <a:t>Using equipment correctly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26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Safety Precautions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Ensure residents have access to assistance e.g. call bell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Ensure glasses are clean and within reach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Ensure use of appropriate footwear / clothing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Ensure mobility aids are in reach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Ensure the resident’s chair is suitable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Ensure the bed is at a appropriate level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Ensure the environment is free of hazards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Regular medication reviews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319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Falls Care Plan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61838"/>
            <a:ext cx="8229600" cy="47529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Identify falls risk factors / care needs 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History of falling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Balance/mobility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Medication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Dizziness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Nutrition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Cognitive impairment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Continence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Feet/footwear</a:t>
            </a:r>
          </a:p>
          <a:p>
            <a:pPr lvl="1" eaLnBrk="1" hangingPunct="1">
              <a:buClr>
                <a:srgbClr val="115A94"/>
              </a:buClr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Vision</a:t>
            </a:r>
          </a:p>
          <a:p>
            <a:pPr eaLnBrk="1" hangingPunct="1">
              <a:buFontTx/>
              <a:buNone/>
            </a:pPr>
            <a:endParaRPr lang="en-GB" sz="2800" dirty="0" smtClean="0"/>
          </a:p>
        </p:txBody>
      </p:sp>
      <p:sp>
        <p:nvSpPr>
          <p:cNvPr id="20484" name="AutoShape 6"/>
          <p:cNvSpPr>
            <a:spLocks/>
          </p:cNvSpPr>
          <p:nvPr/>
        </p:nvSpPr>
        <p:spPr bwMode="auto">
          <a:xfrm>
            <a:off x="5490064" y="1916832"/>
            <a:ext cx="663820" cy="3960812"/>
          </a:xfrm>
          <a:prstGeom prst="rightBrace">
            <a:avLst>
              <a:gd name="adj1" fmla="val 458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6167805" y="3173963"/>
            <a:ext cx="27915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b="1" dirty="0"/>
              <a:t>All identified risk factors should lead to an intervention / care plan</a:t>
            </a:r>
          </a:p>
        </p:txBody>
      </p:sp>
    </p:spTree>
    <p:extLst>
      <p:ext uri="{BB962C8B-B14F-4D97-AF65-F5344CB8AC3E}">
        <p14:creationId xmlns:p14="http://schemas.microsoft.com/office/powerpoint/2010/main" val="2229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Post Fall Protocol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Immediate response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Basic life support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Check for injuries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Baseline observations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Make safe any environmental hazards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buFont typeface="Arial" pitchFamily="34" charset="0"/>
              <a:buChar char="•"/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Monitor the resident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Review Falls Assessment and Care Plan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Inform relevant contacts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Incident reporting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115A94"/>
              </a:buClr>
              <a:defRPr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Record the circumstances – to analyse and learn </a:t>
            </a:r>
          </a:p>
        </p:txBody>
      </p:sp>
    </p:spTree>
    <p:extLst>
      <p:ext uri="{BB962C8B-B14F-4D97-AF65-F5344CB8AC3E}">
        <p14:creationId xmlns:p14="http://schemas.microsoft.com/office/powerpoint/2010/main" val="34548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the Fall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How, where, why, when</a:t>
            </a:r>
          </a:p>
          <a:p>
            <a:r>
              <a:rPr lang="en-GB" dirty="0" smtClean="0"/>
              <a:t>Isolated incident or is there a pattern?</a:t>
            </a:r>
          </a:p>
          <a:p>
            <a:r>
              <a:rPr lang="en-GB" dirty="0" smtClean="0"/>
              <a:t>Monthly falls audit</a:t>
            </a:r>
          </a:p>
          <a:p>
            <a:r>
              <a:rPr lang="en-GB" dirty="0" smtClean="0"/>
              <a:t>Measles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65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1194127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5A9B"/>
                </a:solidFill>
                <a:latin typeface="Arial" pitchFamily="34" charset="0"/>
                <a:cs typeface="Arial" pitchFamily="34" charset="0"/>
              </a:rPr>
              <a:t>Dementia and Falls</a:t>
            </a:r>
            <a:endParaRPr lang="en-US" sz="3600" b="1" dirty="0" smtClean="0">
              <a:solidFill>
                <a:srgbClr val="005A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479181" y="2131556"/>
            <a:ext cx="84977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dirty="0"/>
              <a:t>40 – 70% of dementia sufferers will fall each year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79181" y="2708276"/>
            <a:ext cx="8280888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/>
              <a:t>Outlook is worse than non dementia </a:t>
            </a:r>
            <a:r>
              <a:rPr lang="en-US" sz="2200" dirty="0" smtClean="0"/>
              <a:t>sufferers:</a:t>
            </a:r>
            <a:endParaRPr lang="en-US" sz="2200" dirty="0"/>
          </a:p>
          <a:p>
            <a:pPr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US" sz="2200" dirty="0"/>
              <a:t> Less likely to make a satisfactory recovery from injury </a:t>
            </a:r>
          </a:p>
          <a:p>
            <a:pPr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200" dirty="0"/>
              <a:t> </a:t>
            </a:r>
            <a:r>
              <a:rPr lang="en-US" sz="2200" dirty="0"/>
              <a:t>Five times more likely to be admitted to a care home</a:t>
            </a:r>
          </a:p>
          <a:p>
            <a:pPr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US" sz="2200" dirty="0"/>
              <a:t> 71% die within 6 months after a hip fracture</a:t>
            </a:r>
          </a:p>
        </p:txBody>
      </p:sp>
    </p:spTree>
    <p:extLst>
      <p:ext uri="{BB962C8B-B14F-4D97-AF65-F5344CB8AC3E}">
        <p14:creationId xmlns:p14="http://schemas.microsoft.com/office/powerpoint/2010/main" val="14917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5503" y="1276726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Dementia and Falls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549520" y="2501171"/>
            <a:ext cx="755992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Medication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 Walking pattern and balance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problems/walking aids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Visual/perceptual problems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 Wandering / exhaustion in agitated resident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 Mini strokes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 Safety awareness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 Communication problems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Environment</a:t>
            </a:r>
          </a:p>
          <a:p>
            <a:pPr eaLnBrk="0" hangingPunct="0">
              <a:spcBef>
                <a:spcPts val="600"/>
              </a:spcBef>
              <a:buFont typeface="Arial" charset="0"/>
              <a:buChar char="•"/>
              <a:tabLst>
                <a:tab pos="457200" algn="l"/>
              </a:tabLst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Over or under stimulation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49519" y="2070284"/>
            <a:ext cx="77753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200" dirty="0"/>
              <a:t>Why do residents with dementia fall?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66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081" y="1190547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Dementia and Falls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65483" y="2094832"/>
            <a:ext cx="7776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dirty="0"/>
              <a:t>How to prevent falls in residents with dementia?</a:t>
            </a:r>
            <a:endParaRPr lang="en-US" sz="2200" dirty="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65483" y="2708920"/>
            <a:ext cx="8212015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GB" sz="2200" dirty="0"/>
              <a:t>Successful interventions include: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 </a:t>
            </a:r>
            <a:r>
              <a:rPr lang="en-GB" sz="2200" dirty="0" smtClean="0"/>
              <a:t>Multi-disciplinary approach</a:t>
            </a:r>
            <a:endParaRPr lang="en-GB" sz="2200" dirty="0"/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 Involve family – know the resident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 Identification of each specific risk factor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 </a:t>
            </a:r>
            <a:r>
              <a:rPr lang="en-GB" sz="2200" dirty="0" smtClean="0"/>
              <a:t>Activities/distraction</a:t>
            </a:r>
            <a:endParaRPr lang="en-GB" sz="2200" dirty="0"/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 Minimisation of environmental hazards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 Use primary colours in environment; Red, yellow, blue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GB" sz="2200" dirty="0"/>
              <a:t> Modification of medication</a:t>
            </a:r>
          </a:p>
        </p:txBody>
      </p:sp>
    </p:spTree>
    <p:extLst>
      <p:ext uri="{BB962C8B-B14F-4D97-AF65-F5344CB8AC3E}">
        <p14:creationId xmlns:p14="http://schemas.microsoft.com/office/powerpoint/2010/main" val="31722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811" y="1196975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5A9B"/>
                </a:solidFill>
                <a:latin typeface="Arial" pitchFamily="34" charset="0"/>
                <a:cs typeface="Arial" pitchFamily="34" charset="0"/>
              </a:rPr>
              <a:t>Dementia and Falls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11560" y="2420887"/>
            <a:ext cx="777679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200" dirty="0">
                <a:solidFill>
                  <a:schemeClr val="accent2"/>
                </a:solidFill>
                <a:hlinkClick r:id="rId3"/>
              </a:rPr>
              <a:t>www.kingsfund.org.uk</a:t>
            </a:r>
            <a:r>
              <a:rPr lang="en-GB" sz="2200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200" dirty="0"/>
              <a:t>Search: EHE environmental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39514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Osteoporosis and Falls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115A94"/>
              </a:buClr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Osteoporosis means porous bones</a:t>
            </a:r>
          </a:p>
          <a:p>
            <a:pPr eaLnBrk="1" hangingPunct="1">
              <a:buClr>
                <a:srgbClr val="115A94"/>
              </a:buClr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115A94"/>
              </a:buClr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It affects 1 in 2 women and 1 in 5 men over 50</a:t>
            </a:r>
          </a:p>
          <a:p>
            <a:pPr eaLnBrk="1" hangingPunct="1">
              <a:buClr>
                <a:srgbClr val="115A94"/>
              </a:buClr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115A94"/>
              </a:buClr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Osteoporosis does not cause falls but if you have it the consequences are more severe</a:t>
            </a:r>
          </a:p>
          <a:p>
            <a:pPr eaLnBrk="1" hangingPunct="1">
              <a:buClr>
                <a:srgbClr val="115A94"/>
              </a:buClr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115A94"/>
              </a:buClr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No standing activity leads to loss of bone and muscle</a:t>
            </a:r>
          </a:p>
        </p:txBody>
      </p:sp>
    </p:spTree>
    <p:extLst>
      <p:ext uri="{BB962C8B-B14F-4D97-AF65-F5344CB8AC3E}">
        <p14:creationId xmlns:p14="http://schemas.microsoft.com/office/powerpoint/2010/main" val="27889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Falls Quiz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5629" y="1959144"/>
            <a:ext cx="81621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GB" sz="2200" dirty="0"/>
              <a:t>What percentage of fatal accidents in people over 65 is due to a fall?</a:t>
            </a:r>
          </a:p>
          <a:p>
            <a:r>
              <a:rPr lang="en-GB" sz="2200" dirty="0"/>
              <a:t>	25% □ 		55% □			71% □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8424" y="3278128"/>
            <a:ext cx="78046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200" dirty="0"/>
              <a:t>2. What percentage of hospital admissions from care homes </a:t>
            </a:r>
          </a:p>
          <a:p>
            <a:r>
              <a:rPr lang="en-GB" sz="2200" dirty="0"/>
              <a:t>    follow a fall?</a:t>
            </a:r>
          </a:p>
          <a:p>
            <a:r>
              <a:rPr lang="en-GB" sz="2200" dirty="0"/>
              <a:t>    20% □		40% □			60% □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5629" y="5567482"/>
            <a:ext cx="832778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200" dirty="0">
                <a:latin typeface="Arial" pitchFamily="34" charset="0"/>
                <a:cs typeface="Arial" pitchFamily="34" charset="0"/>
              </a:rPr>
              <a:t>4. Researchers have established over 400 different risk factors </a:t>
            </a:r>
          </a:p>
          <a:p>
            <a:pPr eaLnBrk="0" hangingPunct="0"/>
            <a:r>
              <a:rPr lang="en-GB" sz="2200" dirty="0">
                <a:latin typeface="Arial" pitchFamily="34" charset="0"/>
                <a:cs typeface="Arial" pitchFamily="34" charset="0"/>
              </a:rPr>
              <a:t>    that can cause a fall	 	</a:t>
            </a:r>
            <a:r>
              <a:rPr lang="en-GB" sz="2400" dirty="0"/>
              <a:t>			 </a:t>
            </a:r>
            <a:r>
              <a:rPr lang="en-GB" sz="2400" b="1" dirty="0" smtClean="0"/>
              <a:t>T </a:t>
            </a:r>
            <a:r>
              <a:rPr lang="en-GB" sz="2400" b="1" dirty="0"/>
              <a:t>/ F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95629" y="4618463"/>
            <a:ext cx="816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200" dirty="0">
                <a:latin typeface="Arial" pitchFamily="34" charset="0"/>
                <a:cs typeface="Arial" pitchFamily="34" charset="0"/>
              </a:rPr>
              <a:t>3. 60% of all hip fractures are due to falls		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b="1" dirty="0" smtClean="0"/>
              <a:t>T </a:t>
            </a:r>
            <a:r>
              <a:rPr lang="en-GB" sz="2400" b="1" dirty="0"/>
              <a:t>/ F</a:t>
            </a:r>
          </a:p>
        </p:txBody>
      </p:sp>
    </p:spTree>
    <p:extLst>
      <p:ext uri="{BB962C8B-B14F-4D97-AF65-F5344CB8AC3E}">
        <p14:creationId xmlns:p14="http://schemas.microsoft.com/office/powerpoint/2010/main" val="32178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268760"/>
            <a:ext cx="8229600" cy="78581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5A9B"/>
                </a:solidFill>
                <a:latin typeface="Arial" pitchFamily="34" charset="0"/>
                <a:cs typeface="Arial" pitchFamily="34" charset="0"/>
              </a:rPr>
              <a:t>Osteoporosis and Falls</a:t>
            </a:r>
          </a:p>
        </p:txBody>
      </p:sp>
      <p:pic>
        <p:nvPicPr>
          <p:cNvPr id="28675" name="Picture 5" descr="femoral neck poro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t="15918" r="13208" b="68112"/>
          <a:stretch>
            <a:fillRect/>
          </a:stretch>
        </p:blipFill>
        <p:spPr bwMode="auto">
          <a:xfrm>
            <a:off x="971600" y="2276872"/>
            <a:ext cx="696350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Osteoporosis and Falls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4321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200" u="sng" dirty="0" smtClean="0">
                <a:latin typeface="Arial" pitchFamily="34" charset="0"/>
                <a:cs typeface="Arial" pitchFamily="34" charset="0"/>
              </a:rPr>
              <a:t>Treatment</a:t>
            </a:r>
          </a:p>
          <a:p>
            <a:pPr eaLnBrk="1" hangingPunct="1"/>
            <a:r>
              <a:rPr lang="en-GB" sz="2200" dirty="0" smtClean="0">
                <a:latin typeface="Arial" pitchFamily="34" charset="0"/>
                <a:cs typeface="Arial" pitchFamily="34" charset="0"/>
              </a:rPr>
              <a:t>Medication</a:t>
            </a:r>
          </a:p>
          <a:p>
            <a:pPr eaLnBrk="1" hangingPunct="1"/>
            <a:r>
              <a:rPr lang="en-GB" sz="2200" dirty="0" smtClean="0">
                <a:latin typeface="Arial" pitchFamily="34" charset="0"/>
                <a:cs typeface="Arial" pitchFamily="34" charset="0"/>
              </a:rPr>
              <a:t>Calcium &amp; Vitamin D</a:t>
            </a:r>
          </a:p>
          <a:p>
            <a:pPr eaLnBrk="1" hangingPunct="1"/>
            <a:r>
              <a:rPr lang="en-GB" sz="2200" dirty="0" smtClean="0">
                <a:latin typeface="Arial" pitchFamily="34" charset="0"/>
                <a:cs typeface="Arial" pitchFamily="34" charset="0"/>
              </a:rPr>
              <a:t>Weight bearing exercise</a:t>
            </a:r>
          </a:p>
          <a:p>
            <a:pPr eaLnBrk="1" hangingPunct="1"/>
            <a:r>
              <a:rPr lang="en-GB" sz="2200" dirty="0" smtClean="0">
                <a:latin typeface="Arial" pitchFamily="34" charset="0"/>
                <a:cs typeface="Arial" pitchFamily="34" charset="0"/>
              </a:rPr>
              <a:t>Healthy eating</a:t>
            </a:r>
          </a:p>
          <a:p>
            <a:pPr eaLnBrk="1" hangingPunct="1"/>
            <a:r>
              <a:rPr lang="en-GB" sz="2200" dirty="0" smtClean="0">
                <a:latin typeface="Arial" pitchFamily="34" charset="0"/>
                <a:cs typeface="Arial" pitchFamily="34" charset="0"/>
              </a:rPr>
              <a:t>Healthy lifestyle</a:t>
            </a:r>
          </a:p>
          <a:p>
            <a:pPr eaLnBrk="1" hangingPunct="1"/>
            <a:r>
              <a:rPr lang="en-GB" sz="2200" dirty="0" smtClean="0">
                <a:latin typeface="Arial" pitchFamily="34" charset="0"/>
                <a:cs typeface="Arial" pitchFamily="34" charset="0"/>
              </a:rPr>
              <a:t>Hip protectors</a:t>
            </a:r>
          </a:p>
        </p:txBody>
      </p:sp>
    </p:spTree>
    <p:extLst>
      <p:ext uri="{BB962C8B-B14F-4D97-AF65-F5344CB8AC3E}">
        <p14:creationId xmlns:p14="http://schemas.microsoft.com/office/powerpoint/2010/main" val="20630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UTI’s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common in the elderly</a:t>
            </a:r>
          </a:p>
          <a:p>
            <a:r>
              <a:rPr lang="en-GB" dirty="0" smtClean="0"/>
              <a:t>Can greatly increase risk of falls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How can you –</a:t>
            </a:r>
          </a:p>
          <a:p>
            <a:r>
              <a:rPr lang="en-GB" dirty="0" smtClean="0"/>
              <a:t>Prevent UTIs?</a:t>
            </a:r>
          </a:p>
          <a:p>
            <a:r>
              <a:rPr lang="en-GB" dirty="0" smtClean="0"/>
              <a:t>Identify UTIs?</a:t>
            </a:r>
          </a:p>
          <a:p>
            <a:r>
              <a:rPr lang="en-GB" dirty="0" smtClean="0"/>
              <a:t>Treat UTIs?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7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Prevention – changing pads often, push fluids, front to back cleaning, avoid </a:t>
            </a:r>
            <a:r>
              <a:rPr lang="en-GB" dirty="0" smtClean="0"/>
              <a:t>caffeine, cotton underwear </a:t>
            </a:r>
            <a:endParaRPr lang="en-GB" dirty="0"/>
          </a:p>
          <a:p>
            <a:r>
              <a:rPr lang="en-GB" dirty="0"/>
              <a:t>Identify UTI – frequency/urgency, cloudy /strong smelling </a:t>
            </a:r>
            <a:r>
              <a:rPr lang="en-GB" dirty="0" smtClean="0"/>
              <a:t>urine, pain/burning </a:t>
            </a:r>
            <a:r>
              <a:rPr lang="en-GB" dirty="0"/>
              <a:t>sensation, change in behaviours or mobility </a:t>
            </a:r>
          </a:p>
          <a:p>
            <a:r>
              <a:rPr lang="en-GB" dirty="0"/>
              <a:t>Treat promptly and re-test if indicated, involve continence team / GP?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Other important medical conditions</a:t>
            </a:r>
            <a:endParaRPr lang="en-US" b="1" dirty="0" smtClean="0">
              <a:solidFill>
                <a:srgbClr val="005A9B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Infections</a:t>
            </a:r>
          </a:p>
          <a:p>
            <a:pPr eaLnBrk="1" hangingPunct="1"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Blood pressure problems</a:t>
            </a:r>
          </a:p>
          <a:p>
            <a:pPr eaLnBrk="1" hangingPunct="1"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Parkinson's Disease</a:t>
            </a:r>
          </a:p>
          <a:p>
            <a:pPr eaLnBrk="1" hangingPunct="1"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Diabetes</a:t>
            </a:r>
          </a:p>
          <a:p>
            <a:pPr eaLnBrk="1" hangingPunct="1"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Blackouts / collapses</a:t>
            </a:r>
          </a:p>
        </p:txBody>
      </p:sp>
    </p:spTree>
    <p:extLst>
      <p:ext uri="{BB962C8B-B14F-4D97-AF65-F5344CB8AC3E}">
        <p14:creationId xmlns:p14="http://schemas.microsoft.com/office/powerpoint/2010/main" val="10216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1 - Fred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88 years old</a:t>
            </a:r>
          </a:p>
          <a:p>
            <a:r>
              <a:rPr lang="en-GB" dirty="0" smtClean="0"/>
              <a:t>Uses walking stick</a:t>
            </a:r>
          </a:p>
          <a:p>
            <a:r>
              <a:rPr lang="en-GB" dirty="0" smtClean="0"/>
              <a:t>Couple of falls in last year, but just had 4 falls in 2 days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could be the cause?</a:t>
            </a:r>
          </a:p>
          <a:p>
            <a:r>
              <a:rPr lang="en-GB" dirty="0" smtClean="0"/>
              <a:t>What simple test can be done in the home?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1360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Possible UTI as sudden increase in falls – dip stick urine to check</a:t>
            </a:r>
          </a:p>
          <a:p>
            <a:r>
              <a:rPr lang="en-GB" dirty="0" smtClean="0"/>
              <a:t>Is blood pressure ok?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915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2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Age 92, history of falls previously</a:t>
            </a:r>
          </a:p>
          <a:p>
            <a:r>
              <a:rPr lang="en-GB" sz="2800" dirty="0" smtClean="0"/>
              <a:t>Poor mobility, needs to use a </a:t>
            </a:r>
            <a:r>
              <a:rPr lang="en-GB" sz="2800" dirty="0" err="1" smtClean="0"/>
              <a:t>zimmer</a:t>
            </a:r>
            <a:endParaRPr lang="en-GB" sz="2800" dirty="0" smtClean="0"/>
          </a:p>
          <a:p>
            <a:r>
              <a:rPr lang="en-GB" sz="2800" dirty="0" smtClean="0"/>
              <a:t>New to the home</a:t>
            </a:r>
          </a:p>
          <a:p>
            <a:r>
              <a:rPr lang="en-GB" sz="2800" dirty="0" smtClean="0"/>
              <a:t>Dementia, disorientated, anxious, forgets her frame</a:t>
            </a:r>
          </a:p>
          <a:p>
            <a:r>
              <a:rPr lang="en-GB" sz="2800" dirty="0" smtClean="0"/>
              <a:t>Trying to leave, constantly walking</a:t>
            </a:r>
          </a:p>
          <a:p>
            <a:r>
              <a:rPr lang="en-GB" sz="2800" dirty="0" smtClean="0"/>
              <a:t>Had a few falls during the day</a:t>
            </a:r>
          </a:p>
          <a:p>
            <a:endParaRPr lang="en-GB" sz="1400" dirty="0" smtClean="0"/>
          </a:p>
          <a:p>
            <a:r>
              <a:rPr lang="en-GB" sz="2800" dirty="0" smtClean="0"/>
              <a:t>What are her falls risk factors? </a:t>
            </a:r>
          </a:p>
          <a:p>
            <a:r>
              <a:rPr lang="en-GB" sz="2800" dirty="0" smtClean="0"/>
              <a:t>What can be done to reduce these?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4998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Risks – new resident, dementia (forgets frame, disorientated, anxious, poor insight), tiring due to constant walking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Reducing the risks – orientation, getting to know Mary, distraction, reassurance, </a:t>
            </a:r>
          </a:p>
          <a:p>
            <a:r>
              <a:rPr lang="en-GB" dirty="0" smtClean="0"/>
              <a:t>Medication should be a last resort as likely to settle in 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42229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Has </a:t>
            </a:r>
            <a:r>
              <a:rPr lang="en-GB" dirty="0" err="1" smtClean="0"/>
              <a:t>Parkinsons</a:t>
            </a:r>
            <a:r>
              <a:rPr lang="en-GB" dirty="0" smtClean="0"/>
              <a:t> Disease and dementia</a:t>
            </a:r>
          </a:p>
          <a:p>
            <a:r>
              <a:rPr lang="en-GB" dirty="0" smtClean="0"/>
              <a:t>Using a </a:t>
            </a:r>
            <a:r>
              <a:rPr lang="en-GB" dirty="0" err="1" smtClean="0"/>
              <a:t>zimmer</a:t>
            </a:r>
            <a:endParaRPr lang="en-GB" dirty="0" smtClean="0"/>
          </a:p>
          <a:p>
            <a:r>
              <a:rPr lang="en-GB" dirty="0" smtClean="0"/>
              <a:t>Most falls happening in bedroom</a:t>
            </a:r>
          </a:p>
          <a:p>
            <a:r>
              <a:rPr lang="en-GB" dirty="0" smtClean="0"/>
              <a:t>Forgets to use call bell</a:t>
            </a:r>
          </a:p>
          <a:p>
            <a:endParaRPr lang="en-GB" dirty="0"/>
          </a:p>
          <a:p>
            <a:r>
              <a:rPr lang="en-GB" dirty="0" smtClean="0"/>
              <a:t>What can be put in place to reduce </a:t>
            </a:r>
            <a:r>
              <a:rPr lang="en-GB" smtClean="0"/>
              <a:t>Harrys falls?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8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150" y="1052736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Falls Quiz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11186" y="2954288"/>
            <a:ext cx="832778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2200" dirty="0">
                <a:latin typeface="Arial" pitchFamily="34" charset="0"/>
                <a:cs typeface="Arial" pitchFamily="34" charset="0"/>
              </a:rPr>
              <a:t>6. Which of these should be recorded as a fall</a:t>
            </a:r>
            <a:r>
              <a:rPr kumimoji="1" lang="en-US" sz="22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eaLnBrk="0" hangingPunct="0"/>
            <a:endParaRPr kumimoji="1" lang="en-US" sz="22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1" lang="en-US" sz="2200" dirty="0">
                <a:latin typeface="Arial" pitchFamily="34" charset="0"/>
                <a:cs typeface="Arial" pitchFamily="34" charset="0"/>
              </a:rPr>
              <a:t>a) resident lost her balance and was lowered to the floor by staff</a:t>
            </a:r>
          </a:p>
          <a:p>
            <a:pPr eaLnBrk="0" hangingPunct="0"/>
            <a:r>
              <a:rPr kumimoji="1" lang="en-US" sz="2200" dirty="0">
                <a:latin typeface="Arial" pitchFamily="34" charset="0"/>
                <a:cs typeface="Arial" pitchFamily="34" charset="0"/>
              </a:rPr>
              <a:t>b) resident was unable to get back up after kneeling on the floor</a:t>
            </a:r>
          </a:p>
          <a:p>
            <a:pPr eaLnBrk="0" hangingPunct="0"/>
            <a:r>
              <a:rPr kumimoji="1" lang="en-US" sz="2200" dirty="0">
                <a:latin typeface="Arial" pitchFamily="34" charset="0"/>
                <a:cs typeface="Arial" pitchFamily="34" charset="0"/>
              </a:rPr>
              <a:t>c) resident was found on the floor but the means by which he got </a:t>
            </a:r>
          </a:p>
          <a:p>
            <a:pPr eaLnBrk="0" hangingPunct="0"/>
            <a:r>
              <a:rPr kumimoji="1" lang="en-US" sz="2200" dirty="0">
                <a:latin typeface="Arial" pitchFamily="34" charset="0"/>
                <a:cs typeface="Arial" pitchFamily="34" charset="0"/>
              </a:rPr>
              <a:t>    to the floor was </a:t>
            </a:r>
            <a:r>
              <a:rPr kumimoji="1" lang="en-US" sz="2200" dirty="0" smtClean="0">
                <a:latin typeface="Arial" pitchFamily="34" charset="0"/>
                <a:cs typeface="Arial" pitchFamily="34" charset="0"/>
              </a:rPr>
              <a:t>un-witnessed </a:t>
            </a:r>
            <a:endParaRPr kumimoji="1" lang="en-US" sz="22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1" lang="en-US" sz="2200" dirty="0">
                <a:latin typeface="Arial" pitchFamily="34" charset="0"/>
                <a:cs typeface="Arial" pitchFamily="34" charset="0"/>
              </a:rPr>
              <a:t>d) resident rolled off a mattress that was on the floor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11186" y="1929676"/>
            <a:ext cx="83951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200" dirty="0"/>
              <a:t>5. Older people living in care homes are three times more </a:t>
            </a:r>
          </a:p>
          <a:p>
            <a:r>
              <a:rPr lang="en-GB" sz="2200" dirty="0"/>
              <a:t>    likely to fall than older people living in the community	</a:t>
            </a:r>
            <a:r>
              <a:rPr lang="en-GB" sz="2200" b="1" dirty="0"/>
              <a:t>T / F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865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Sensors</a:t>
            </a:r>
          </a:p>
          <a:p>
            <a:r>
              <a:rPr lang="en-GB" dirty="0" smtClean="0"/>
              <a:t>Regular checks</a:t>
            </a:r>
          </a:p>
          <a:p>
            <a:r>
              <a:rPr lang="en-GB" dirty="0" smtClean="0"/>
              <a:t>Equipment to help Harry transfer</a:t>
            </a:r>
          </a:p>
          <a:p>
            <a:r>
              <a:rPr lang="en-GB" dirty="0" smtClean="0"/>
              <a:t>Where is room in relation to staff</a:t>
            </a:r>
          </a:p>
          <a:p>
            <a:r>
              <a:rPr lang="en-GB" dirty="0" smtClean="0"/>
              <a:t>Is his BP okay?</a:t>
            </a:r>
          </a:p>
          <a:p>
            <a:r>
              <a:rPr lang="en-GB" dirty="0" smtClean="0"/>
              <a:t>?low bed / crash mat?</a:t>
            </a:r>
          </a:p>
          <a:p>
            <a:r>
              <a:rPr lang="en-GB" dirty="0" smtClean="0"/>
              <a:t>Lighting , room layout </a:t>
            </a:r>
            <a:r>
              <a:rPr lang="en-GB" smtClean="0"/>
              <a:t>etc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47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846" y="1214426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Further support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3931" y="3717032"/>
            <a:ext cx="8229600" cy="946143"/>
          </a:xfrm>
        </p:spPr>
        <p:txBody>
          <a:bodyPr/>
          <a:lstStyle/>
          <a:p>
            <a:pPr eaLnBrk="1" hangingPunct="1">
              <a:buClr>
                <a:srgbClr val="115A94"/>
              </a:buClr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 toolkit to encourage activities in care homes:</a:t>
            </a:r>
          </a:p>
          <a:p>
            <a:pPr lvl="2">
              <a:buClr>
                <a:srgbClr val="115A94"/>
              </a:buClr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www.tinyrul.com/COT-Living-Well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83931" y="2132856"/>
            <a:ext cx="85754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200" dirty="0"/>
              <a:t>Social care and social work improvement Scotland</a:t>
            </a:r>
          </a:p>
          <a:p>
            <a:pPr eaLnBrk="1" hangingPunct="1">
              <a:spcBef>
                <a:spcPct val="50000"/>
              </a:spcBef>
            </a:pPr>
            <a:r>
              <a:rPr lang="en-GB" sz="2200" dirty="0"/>
              <a:t>Managing falls and fractures in care homes for older </a:t>
            </a:r>
            <a:r>
              <a:rPr lang="en-GB" sz="2200" dirty="0" smtClean="0"/>
              <a:t>people:</a:t>
            </a:r>
            <a:endParaRPr lang="en-GB" sz="2200" dirty="0"/>
          </a:p>
          <a:p>
            <a:pPr eaLnBrk="1" hangingPunct="1">
              <a:spcBef>
                <a:spcPct val="50000"/>
              </a:spcBef>
            </a:pPr>
            <a:r>
              <a:rPr lang="en-GB" sz="2200" dirty="0">
                <a:hlinkClick r:id="rId3"/>
              </a:rPr>
              <a:t>www.scswis.com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3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031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Any questions</a:t>
            </a:r>
          </a:p>
        </p:txBody>
      </p:sp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09" y="2348880"/>
            <a:ext cx="2121877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738" y="126876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Definition of a Fall</a:t>
            </a:r>
          </a:p>
        </p:txBody>
      </p:sp>
      <p:sp>
        <p:nvSpPr>
          <p:cNvPr id="6147" name="Content Placeholder 1"/>
          <p:cNvSpPr>
            <a:spLocks/>
          </p:cNvSpPr>
          <p:nvPr/>
        </p:nvSpPr>
        <p:spPr bwMode="auto">
          <a:xfrm>
            <a:off x="517282" y="2204864"/>
            <a:ext cx="7871142" cy="31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algn="ctr">
              <a:spcBef>
                <a:spcPct val="20000"/>
              </a:spcBef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	‘A sudden, unintentional change in position causing an individual to land at a lower level, on an object, the floor, the ground or other surface’. (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Tinetti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1997)</a:t>
            </a:r>
          </a:p>
          <a:p>
            <a:pPr marL="365125" indent="-255588" algn="ctr">
              <a:spcBef>
                <a:spcPct val="20000"/>
              </a:spcBef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365125" indent="-255588" algn="ctr">
              <a:spcBef>
                <a:spcPct val="20000"/>
              </a:spcBef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This includes: slips, trips, falling into other people, being lowered, loss of balance, and legs giving way.</a:t>
            </a:r>
          </a:p>
        </p:txBody>
      </p:sp>
    </p:spTree>
    <p:extLst>
      <p:ext uri="{BB962C8B-B14F-4D97-AF65-F5344CB8AC3E}">
        <p14:creationId xmlns:p14="http://schemas.microsoft.com/office/powerpoint/2010/main" val="37084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146" y="1133872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Prevalence of Falls in Care Homes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49898" y="3356992"/>
            <a:ext cx="7910146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dirty="0"/>
              <a:t>70.000 hip fractures in England and Wales each year</a:t>
            </a:r>
          </a:p>
          <a:p>
            <a:pPr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200" dirty="0"/>
              <a:t> 20% from care homes</a:t>
            </a:r>
          </a:p>
          <a:p>
            <a:pPr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200" dirty="0"/>
              <a:t> 1 in 3 care home residents will die within 6 months following hip fracture</a:t>
            </a:r>
          </a:p>
          <a:p>
            <a:pPr>
              <a:spcBef>
                <a:spcPct val="50000"/>
              </a:spcBef>
              <a:buClr>
                <a:srgbClr val="115A94"/>
              </a:buClr>
              <a:buFontTx/>
              <a:buChar char="•"/>
            </a:pPr>
            <a:r>
              <a:rPr lang="en-GB" sz="2200" dirty="0"/>
              <a:t>Very high risk of falling in first two weeks for new admissions</a:t>
            </a:r>
            <a:endParaRPr lang="en-US" sz="22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49897" y="2276872"/>
            <a:ext cx="75100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dirty="0"/>
              <a:t>In care homes falls account for around 90% of reportable injuries to residents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722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Consequence of Falls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3428614"/>
            <a:ext cx="5586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7553" tIns="0" bIns="0" anchor="ctr">
            <a:spAutoFit/>
          </a:bodyPr>
          <a:lstStyle/>
          <a:p>
            <a:pPr eaLnBrk="0" hangingPunct="0">
              <a:buFontTx/>
              <a:buChar char="•"/>
            </a:pPr>
            <a:endParaRPr lang="en-US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0" y="3428614"/>
            <a:ext cx="5586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7553" tIns="0" bIns="0" anchor="ctr">
            <a:spAutoFit/>
          </a:bodyPr>
          <a:lstStyle/>
          <a:p>
            <a:pPr eaLnBrk="0" hangingPunct="0">
              <a:buFontTx/>
              <a:buChar char="•"/>
            </a:pPr>
            <a:endParaRPr lang="en-US"/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6" y="2132856"/>
            <a:ext cx="4084027" cy="433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5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Consequences of Falls for Staff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Diverting staff from planned care</a:t>
            </a:r>
          </a:p>
          <a:p>
            <a:r>
              <a:rPr lang="en-GB" dirty="0"/>
              <a:t>Increased workload</a:t>
            </a:r>
          </a:p>
          <a:p>
            <a:r>
              <a:rPr lang="en-GB" dirty="0" smtClean="0"/>
              <a:t>Extra paperwork</a:t>
            </a:r>
          </a:p>
          <a:p>
            <a:r>
              <a:rPr lang="en-GB" dirty="0" smtClean="0"/>
              <a:t>Complaints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09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5A9B"/>
                </a:solidFill>
              </a:rPr>
              <a:t>Falls Assessment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200" u="sng" dirty="0" smtClean="0">
                <a:latin typeface="Arial" pitchFamily="34" charset="0"/>
                <a:cs typeface="Arial" pitchFamily="34" charset="0"/>
              </a:rPr>
              <a:t>Key points in a resident’s journey of care</a:t>
            </a:r>
          </a:p>
          <a:p>
            <a:pPr eaLnBrk="1" hangingPunct="1">
              <a:lnSpc>
                <a:spcPct val="90000"/>
              </a:lnSpc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Pre-admission to the care home</a:t>
            </a:r>
          </a:p>
          <a:p>
            <a:pPr eaLnBrk="1" hangingPunct="1">
              <a:lnSpc>
                <a:spcPct val="90000"/>
              </a:lnSpc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Admission to the care home</a:t>
            </a:r>
          </a:p>
          <a:p>
            <a:pPr eaLnBrk="1" hangingPunct="1">
              <a:lnSpc>
                <a:spcPct val="90000"/>
              </a:lnSpc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At any point when a resident’s needs change</a:t>
            </a:r>
          </a:p>
          <a:p>
            <a:pPr eaLnBrk="1" hangingPunct="1">
              <a:lnSpc>
                <a:spcPct val="90000"/>
              </a:lnSpc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After a fall</a:t>
            </a:r>
          </a:p>
          <a:p>
            <a:pPr eaLnBrk="1" hangingPunct="1">
              <a:lnSpc>
                <a:spcPct val="90000"/>
              </a:lnSpc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After a change in medication</a:t>
            </a:r>
          </a:p>
          <a:p>
            <a:pPr eaLnBrk="1" hangingPunct="1">
              <a:lnSpc>
                <a:spcPct val="90000"/>
              </a:lnSpc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On transfer from another care setting</a:t>
            </a:r>
          </a:p>
          <a:p>
            <a:pPr eaLnBrk="1" hangingPunct="1">
              <a:lnSpc>
                <a:spcPct val="90000"/>
              </a:lnSpc>
              <a:buClr>
                <a:srgbClr val="115A94"/>
              </a:buClr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At routine review of care plans/risk assessments</a:t>
            </a:r>
          </a:p>
        </p:txBody>
      </p:sp>
    </p:spTree>
    <p:extLst>
      <p:ext uri="{BB962C8B-B14F-4D97-AF65-F5344CB8AC3E}">
        <p14:creationId xmlns:p14="http://schemas.microsoft.com/office/powerpoint/2010/main" val="32353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9D9DB18355044A531D9CFD29B95F4" ma:contentTypeVersion="0" ma:contentTypeDescription="Create a new document." ma:contentTypeScope="" ma:versionID="78a37b3f4a47f10303795a34fb07890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BFC27AA-6CF3-4668-91CC-5D247DFC58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33CADD-87A4-471C-8130-0F4951B6F45F}">
  <ds:schemaRefs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132674-041D-4137-8F0F-F6E48E0EF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3281</Words>
  <Application>Microsoft Office PowerPoint</Application>
  <PresentationFormat>On-screen Show (4:3)</PresentationFormat>
  <Paragraphs>441</Paragraphs>
  <Slides>42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Custom Design</vt:lpstr>
      <vt:lpstr>Office Theme</vt:lpstr>
      <vt:lpstr>PowerPoint Presentation</vt:lpstr>
      <vt:lpstr>Learning Outcomes</vt:lpstr>
      <vt:lpstr>Falls Quiz</vt:lpstr>
      <vt:lpstr>Falls Quiz</vt:lpstr>
      <vt:lpstr>Definition of a Fall</vt:lpstr>
      <vt:lpstr>Prevalence of Falls in Care Homes</vt:lpstr>
      <vt:lpstr>Consequence of Falls</vt:lpstr>
      <vt:lpstr>Consequences of Falls for Staff</vt:lpstr>
      <vt:lpstr>Falls Assessment</vt:lpstr>
      <vt:lpstr>Falls Assessment</vt:lpstr>
      <vt:lpstr>Falls Assessment</vt:lpstr>
      <vt:lpstr>Falls Risk Factors</vt:lpstr>
      <vt:lpstr>Falls Risk Factors</vt:lpstr>
      <vt:lpstr>Falls Risk Factors</vt:lpstr>
      <vt:lpstr>Falls Risk Factors</vt:lpstr>
      <vt:lpstr>Reducing Risks</vt:lpstr>
      <vt:lpstr>Manage or modify Individual Falls Risk?</vt:lpstr>
      <vt:lpstr>Manage or modify Individual Falls Risk?</vt:lpstr>
      <vt:lpstr>Manage / modify Environmental Falls Risk? </vt:lpstr>
      <vt:lpstr>Manage / modify Care Delivery Falls Risk?</vt:lpstr>
      <vt:lpstr>Safety Precautions</vt:lpstr>
      <vt:lpstr>Falls Care Plan</vt:lpstr>
      <vt:lpstr>Post Fall Protocol</vt:lpstr>
      <vt:lpstr>History of the Fall</vt:lpstr>
      <vt:lpstr>Dementia and Falls</vt:lpstr>
      <vt:lpstr>Dementia and Falls</vt:lpstr>
      <vt:lpstr>Dementia and Falls</vt:lpstr>
      <vt:lpstr>Dementia and Falls</vt:lpstr>
      <vt:lpstr>Osteoporosis and Falls</vt:lpstr>
      <vt:lpstr>Osteoporosis and Falls</vt:lpstr>
      <vt:lpstr>Osteoporosis and Falls</vt:lpstr>
      <vt:lpstr>UTI’s</vt:lpstr>
      <vt:lpstr>UTIs</vt:lpstr>
      <vt:lpstr>Other important medical conditions</vt:lpstr>
      <vt:lpstr>Case Study 1 - Fred</vt:lpstr>
      <vt:lpstr>Fred</vt:lpstr>
      <vt:lpstr>Case Study 2 </vt:lpstr>
      <vt:lpstr>Case Study 2</vt:lpstr>
      <vt:lpstr>Case Study 3</vt:lpstr>
      <vt:lpstr>Harry</vt:lpstr>
      <vt:lpstr>Further support</vt:lpstr>
      <vt:lpstr>Any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Arden Commissioning Support_PP_Presentation</dc:title>
  <dc:creator>Ducker Susan (0AA) Arden CSU</dc:creator>
  <cp:lastModifiedBy>Clifford Rachel (0AA) Arden CSU</cp:lastModifiedBy>
  <cp:revision>83</cp:revision>
  <dcterms:created xsi:type="dcterms:W3CDTF">2013-01-17T08:49:45Z</dcterms:created>
  <dcterms:modified xsi:type="dcterms:W3CDTF">2014-12-01T16:34:26Z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0x0101001649D9DB18355044A531D9CFD29B95F4</vt:lpwstr>
  </property>
  <property fmtid="{D5CDD505-2E9C-101B-9397-08002B2CF9AE}" pid="3" name="Document Keywords">
    <vt:lpwstr>60;#BRANDING</vt:lpwstr>
  </property>
</Properties>
</file>